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7" r:id="rId2"/>
    <p:sldId id="267" r:id="rId3"/>
    <p:sldId id="263" r:id="rId4"/>
    <p:sldId id="265" r:id="rId5"/>
    <p:sldId id="316" r:id="rId6"/>
    <p:sldId id="266" r:id="rId7"/>
    <p:sldId id="312" r:id="rId8"/>
    <p:sldId id="313" r:id="rId9"/>
    <p:sldId id="314" r:id="rId10"/>
    <p:sldId id="315" r:id="rId11"/>
    <p:sldId id="273" r:id="rId12"/>
    <p:sldId id="274" r:id="rId13"/>
    <p:sldId id="272" r:id="rId14"/>
    <p:sldId id="307" r:id="rId15"/>
    <p:sldId id="277" r:id="rId16"/>
    <p:sldId id="279" r:id="rId17"/>
    <p:sldId id="280" r:id="rId18"/>
    <p:sldId id="281" r:id="rId19"/>
    <p:sldId id="284" r:id="rId20"/>
    <p:sldId id="282" r:id="rId21"/>
    <p:sldId id="311" r:id="rId22"/>
    <p:sldId id="283" r:id="rId23"/>
    <p:sldId id="285" r:id="rId24"/>
    <p:sldId id="308" r:id="rId25"/>
    <p:sldId id="309" r:id="rId26"/>
    <p:sldId id="310" r:id="rId27"/>
    <p:sldId id="306" r:id="rId28"/>
    <p:sldId id="286" r:id="rId29"/>
    <p:sldId id="317" r:id="rId30"/>
    <p:sldId id="288" r:id="rId31"/>
    <p:sldId id="290" r:id="rId32"/>
    <p:sldId id="291" r:id="rId33"/>
    <p:sldId id="292" r:id="rId34"/>
    <p:sldId id="293" r:id="rId35"/>
    <p:sldId id="294" r:id="rId36"/>
    <p:sldId id="296" r:id="rId37"/>
    <p:sldId id="295" r:id="rId38"/>
  </p:sldIdLst>
  <p:sldSz cx="9144000" cy="6858000" type="screen4x3"/>
  <p:notesSz cx="6805613" cy="99441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85">
          <p15:clr>
            <a:srgbClr val="A4A3A4"/>
          </p15:clr>
        </p15:guide>
        <p15:guide id="2" orient="horz" pos="3727">
          <p15:clr>
            <a:srgbClr val="A4A3A4"/>
          </p15:clr>
        </p15:guide>
        <p15:guide id="3" pos="5170">
          <p15:clr>
            <a:srgbClr val="A4A3A4"/>
          </p15:clr>
        </p15:guide>
        <p15:guide id="4" pos="5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33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1024" autoAdjust="0"/>
  </p:normalViewPr>
  <p:slideViewPr>
    <p:cSldViewPr snapToGrid="0" snapToObjects="1">
      <p:cViewPr varScale="1">
        <p:scale>
          <a:sx n="106" d="100"/>
          <a:sy n="106" d="100"/>
        </p:scale>
        <p:origin x="1800" y="96"/>
      </p:cViewPr>
      <p:guideLst>
        <p:guide orient="horz" pos="885"/>
        <p:guide orient="horz" pos="3727"/>
        <p:guide pos="5170"/>
        <p:guide pos="59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100" cy="4989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54939" y="1"/>
            <a:ext cx="2949100" cy="4989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r">
              <a:defRPr sz="1200"/>
            </a:lvl1pPr>
          </a:lstStyle>
          <a:p>
            <a:fld id="{4401B399-3FAD-4B55-8B20-2D45C39315F7}" type="datetimeFigureOut">
              <a:rPr lang="da-DK" smtClean="0"/>
              <a:t>28-03-2017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445170"/>
            <a:ext cx="2949100" cy="498931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54939" y="9445170"/>
            <a:ext cx="2949100" cy="498931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fld id="{49F5A867-2E85-476D-BD0C-A99760DF2D6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389419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100" cy="4989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4939" y="1"/>
            <a:ext cx="2949100" cy="4989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r">
              <a:defRPr sz="1200"/>
            </a:lvl1pPr>
          </a:lstStyle>
          <a:p>
            <a:fld id="{99445AC1-14F5-4CDA-846C-55036D76984A}" type="datetimeFigureOut">
              <a:rPr lang="da-DK" smtClean="0"/>
              <a:t>28-03-2017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4" tIns="45712" rIns="91424" bIns="45712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0562" y="4785599"/>
            <a:ext cx="5444490" cy="3915490"/>
          </a:xfrm>
          <a:prstGeom prst="rect">
            <a:avLst/>
          </a:prstGeom>
        </p:spPr>
        <p:txBody>
          <a:bodyPr vert="horz" lIns="91424" tIns="45712" rIns="91424" bIns="45712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45170"/>
            <a:ext cx="2949100" cy="498931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100" cy="498931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fld id="{35440DC4-F413-41C9-8424-18C0A01FA8E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3096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Baggrund SBBS</a:t>
            </a:r>
          </a:p>
          <a:p>
            <a:r>
              <a:rPr lang="da-DK" dirty="0" smtClean="0"/>
              <a:t>Belønningsdag – evt. video Louise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40DC4-F413-41C9-8424-18C0A01FA8E0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812750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EAA7B-6F85-442A-81B1-71072EA37867}" type="slidenum">
              <a:rPr lang="en-US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876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Søg på: </a:t>
            </a:r>
            <a:r>
              <a:rPr lang="da-DK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da-DK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Gåbus</a:t>
            </a:r>
            <a:r>
              <a:rPr lang="da-D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r>
              <a:rPr lang="da-D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Brugernavn</a:t>
            </a:r>
            <a:r>
              <a:rPr lang="da-DK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og kodeord</a:t>
            </a:r>
            <a:r>
              <a:rPr lang="da-D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: unilogin – skal oprettes af tovholderen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40DC4-F413-41C9-8424-18C0A01FA8E0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82931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Ikke tovholders opgave,</a:t>
            </a:r>
            <a:r>
              <a:rPr lang="da-DK" baseline="0" dirty="0" smtClean="0"/>
              <a:t> rollemodel (ikke billede af hamster osv.)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40DC4-F413-41C9-8424-18C0A01FA8E0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969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Vikarordning eller skyggeplan – mindst en vikar pr. rute pr. dag.</a:t>
            </a:r>
          </a:p>
          <a:p>
            <a:r>
              <a:rPr lang="da-DK" dirty="0" smtClean="0"/>
              <a:t>Herefter frokost og gåtur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40DC4-F413-41C9-8424-18C0A01FA8E0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06736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EAA7B-6F85-442A-81B1-71072EA37867}" type="slidenum">
              <a:rPr lang="en-US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509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Nu</a:t>
            </a:r>
            <a:r>
              <a:rPr lang="da-DK" baseline="0" dirty="0" smtClean="0"/>
              <a:t> har vi været ude og gå. Se på billederne og tænk over hvilke udfordringer, der kan være, når man har med små børn at gøre. Sæt ord på.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40DC4-F413-41C9-8424-18C0A01FA8E0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828070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Gennemgå kort. I bestemmer!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40DC4-F413-41C9-8424-18C0A01FA8E0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993839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40DC4-F413-41C9-8424-18C0A01FA8E0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344895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Plaster</a:t>
            </a:r>
            <a:r>
              <a:rPr lang="da-DK" baseline="0" dirty="0" smtClean="0"/>
              <a:t> – tovholder - 112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40DC4-F413-41C9-8424-18C0A01FA8E0}" type="slidenum">
              <a:rPr lang="da-DK" smtClean="0"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67464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3013"/>
            <a:ext cx="4475163" cy="3355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EAA7B-6F85-442A-81B1-71072EA37867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217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Øvelse: </a:t>
            </a:r>
            <a:r>
              <a:rPr lang="da-DK" dirty="0" err="1" smtClean="0"/>
              <a:t>Fingerleg</a:t>
            </a:r>
            <a:r>
              <a:rPr lang="da-DK" dirty="0" smtClean="0"/>
              <a:t>,</a:t>
            </a:r>
            <a:r>
              <a:rPr lang="da-DK" baseline="0" dirty="0" smtClean="0"/>
              <a:t> formel 1, klaske hænder, balancekamp,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40DC4-F413-41C9-8424-18C0A01FA8E0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84356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3013"/>
            <a:ext cx="4475163" cy="3355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EAA7B-6F85-442A-81B1-71072EA37867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147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3013"/>
            <a:ext cx="4475163" cy="3355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Samtykkeerklæringer</a:t>
            </a:r>
            <a:r>
              <a:rPr lang="en-US" dirty="0" smtClean="0"/>
              <a:t>: </a:t>
            </a:r>
            <a:r>
              <a:rPr lang="en-US" dirty="0" err="1" smtClean="0"/>
              <a:t>Passagerer</a:t>
            </a:r>
            <a:r>
              <a:rPr lang="en-US" dirty="0" smtClean="0"/>
              <a:t> og </a:t>
            </a:r>
            <a:r>
              <a:rPr lang="en-US" dirty="0" err="1" smtClean="0"/>
              <a:t>chauffører</a:t>
            </a:r>
            <a:r>
              <a:rPr lang="en-US" dirty="0" smtClean="0"/>
              <a:t> (</a:t>
            </a:r>
            <a:r>
              <a:rPr lang="en-US" dirty="0" err="1" smtClean="0"/>
              <a:t>hent</a:t>
            </a:r>
            <a:r>
              <a:rPr lang="en-US" dirty="0" smtClean="0"/>
              <a:t> </a:t>
            </a:r>
            <a:r>
              <a:rPr lang="en-US" dirty="0" err="1" smtClean="0"/>
              <a:t>dem</a:t>
            </a:r>
            <a:r>
              <a:rPr lang="en-US" dirty="0" smtClean="0"/>
              <a:t> i</a:t>
            </a:r>
            <a:r>
              <a:rPr lang="en-US" baseline="0" dirty="0" smtClean="0"/>
              <a:t> </a:t>
            </a:r>
            <a:r>
              <a:rPr lang="en-US" dirty="0" err="1" smtClean="0"/>
              <a:t>kompendie</a:t>
            </a:r>
            <a:r>
              <a:rPr lang="en-US" dirty="0" smtClean="0"/>
              <a:t> </a:t>
            </a:r>
            <a:r>
              <a:rPr lang="en-US" dirty="0" err="1" smtClean="0"/>
              <a:t>eller</a:t>
            </a:r>
            <a:r>
              <a:rPr lang="en-US" dirty="0" smtClean="0"/>
              <a:t> </a:t>
            </a:r>
            <a:r>
              <a:rPr lang="en-US" dirty="0" err="1" smtClean="0"/>
              <a:t>på</a:t>
            </a:r>
            <a:r>
              <a:rPr lang="en-US" dirty="0" smtClean="0"/>
              <a:t> gåbus.dk)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EAA7B-6F85-442A-81B1-71072EA37867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99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1243013"/>
            <a:ext cx="4475163" cy="33559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EAA7B-6F85-442A-81B1-71072EA37867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86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EAA7B-6F85-442A-81B1-71072EA37867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52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Snak i små grupper og opsamling i plenum.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40DC4-F413-41C9-8424-18C0A01FA8E0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65059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 ansvaret på dig!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er den ældste – og den klogeste – du bestemmer!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40DC4-F413-41C9-8424-18C0A01FA8E0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812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6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3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26277" y="-26278"/>
            <a:ext cx="9319172" cy="6989379"/>
          </a:xfrm>
          <a:prstGeom prst="rect">
            <a:avLst/>
          </a:prstGeom>
          <a:solidFill>
            <a:srgbClr val="62BB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illede 1" descr="Gåbus_logo_Logo med SBB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238" y="385381"/>
            <a:ext cx="4609364" cy="4081517"/>
          </a:xfrm>
          <a:prstGeom prst="rect">
            <a:avLst/>
          </a:prstGeom>
        </p:spPr>
      </p:pic>
      <p:pic>
        <p:nvPicPr>
          <p:cNvPr id="9" name="Billed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542" y="101961"/>
            <a:ext cx="2558428" cy="2240892"/>
          </a:xfrm>
          <a:prstGeom prst="rect">
            <a:avLst/>
          </a:prstGeom>
        </p:spPr>
      </p:pic>
      <p:pic>
        <p:nvPicPr>
          <p:cNvPr id="10" name="Picture 7" descr="TrygFonden_logo_.ai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906" y="6250710"/>
            <a:ext cx="1656948" cy="312918"/>
          </a:xfrm>
          <a:prstGeom prst="rect">
            <a:avLst/>
          </a:prstGeom>
        </p:spPr>
      </p:pic>
      <p:pic>
        <p:nvPicPr>
          <p:cNvPr id="11" name="Picture 8" descr="Danskskoleidræt_logo_cmyk_.ai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060" y="5974592"/>
            <a:ext cx="1539228" cy="60655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46150" y="4446588"/>
            <a:ext cx="7261225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da-DK" smtClean="0"/>
              <a:t>Klik for at redigere i master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36877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pic>
        <p:nvPicPr>
          <p:cNvPr id="4" name="Billede 9" descr="fsfarv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895" y="5329078"/>
            <a:ext cx="2156590" cy="1888929"/>
          </a:xfrm>
          <a:prstGeom prst="rect">
            <a:avLst/>
          </a:prstGeom>
        </p:spPr>
      </p:pic>
      <p:pic>
        <p:nvPicPr>
          <p:cNvPr id="5" name="Picture 7" descr="TrygFonden_logo_.ai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559" y="6443424"/>
            <a:ext cx="870946" cy="164480"/>
          </a:xfrm>
          <a:prstGeom prst="rect">
            <a:avLst/>
          </a:prstGeom>
        </p:spPr>
      </p:pic>
      <p:pic>
        <p:nvPicPr>
          <p:cNvPr id="6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60" y="6400949"/>
            <a:ext cx="692358" cy="201356"/>
          </a:xfrm>
          <a:prstGeom prst="rect">
            <a:avLst/>
          </a:prstGeom>
        </p:spPr>
      </p:pic>
      <p:pic>
        <p:nvPicPr>
          <p:cNvPr id="7" name="Billede 7" descr="Gåbus_logo_Logo med SBBS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482" y="264254"/>
            <a:ext cx="1094828" cy="96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703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946150" y="1404938"/>
            <a:ext cx="3549650" cy="451167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404938"/>
            <a:ext cx="3559175" cy="4511675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  <p:pic>
        <p:nvPicPr>
          <p:cNvPr id="5" name="Billede 9" descr="fsfarv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895" y="5329078"/>
            <a:ext cx="2156590" cy="1888929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60" y="6400949"/>
            <a:ext cx="692358" cy="201356"/>
          </a:xfrm>
          <a:prstGeom prst="rect">
            <a:avLst/>
          </a:prstGeom>
        </p:spPr>
      </p:pic>
      <p:pic>
        <p:nvPicPr>
          <p:cNvPr id="9" name="Picture 7" descr="TrygFonden_logo_.ai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559" y="6443424"/>
            <a:ext cx="870946" cy="164480"/>
          </a:xfrm>
          <a:prstGeom prst="rect">
            <a:avLst/>
          </a:prstGeom>
        </p:spPr>
      </p:pic>
      <p:pic>
        <p:nvPicPr>
          <p:cNvPr id="8" name="Billede 7" descr="Gåbus_logo_Logo med SBBS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482" y="264254"/>
            <a:ext cx="1094828" cy="96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52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 err="1" smtClean="0"/>
              <a:t>Klik</a:t>
            </a:r>
            <a:r>
              <a:rPr lang="en-US" dirty="0" smtClean="0"/>
              <a:t> for at </a:t>
            </a:r>
            <a:r>
              <a:rPr lang="en-US" dirty="0" err="1" smtClean="0"/>
              <a:t>indsætte</a:t>
            </a:r>
            <a:r>
              <a:rPr lang="en-US" dirty="0" smtClean="0"/>
              <a:t> </a:t>
            </a:r>
            <a:r>
              <a:rPr lang="en-US" dirty="0" err="1" smtClean="0"/>
              <a:t>billede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211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946150" y="324068"/>
            <a:ext cx="6962886" cy="900879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da-DK" dirty="0" smtClean="0"/>
              <a:t>Klik for at redigere i masteren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946150" y="1404938"/>
            <a:ext cx="7261225" cy="4511675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da-DK" dirty="0" smtClean="0"/>
              <a:t>Klik for at redigere teksttypografierne i masteren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60492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2400" b="1" i="0" kern="1200" cap="none">
          <a:solidFill>
            <a:schemeClr val="tx1"/>
          </a:solidFill>
          <a:latin typeface="Helvetica Neue"/>
          <a:ea typeface="+mj-ea"/>
          <a:cs typeface="Helvetica Neue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200" b="0" i="0" kern="1200">
          <a:solidFill>
            <a:schemeClr val="tx1"/>
          </a:solidFill>
          <a:latin typeface="Helvetica Neue"/>
          <a:ea typeface="+mn-ea"/>
          <a:cs typeface="Helvetica Neue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200" b="0" i="0" kern="1200">
          <a:solidFill>
            <a:schemeClr val="tx1"/>
          </a:solidFill>
          <a:latin typeface="Helvetica Neue"/>
          <a:ea typeface="+mn-ea"/>
          <a:cs typeface="Helvetica Neue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200" b="0" i="0" kern="1200">
          <a:solidFill>
            <a:schemeClr val="tx1"/>
          </a:solidFill>
          <a:latin typeface="Helvetica Neue"/>
          <a:ea typeface="+mn-ea"/>
          <a:cs typeface="Helvetica Neue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200" b="0" i="0" kern="1200">
          <a:solidFill>
            <a:schemeClr val="tx1"/>
          </a:solidFill>
          <a:latin typeface="Helvetica Neue"/>
          <a:ea typeface="+mn-ea"/>
          <a:cs typeface="Helvetica Neue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200" b="0" i="0" kern="1200">
          <a:solidFill>
            <a:schemeClr val="tx1"/>
          </a:solidFill>
          <a:latin typeface="Helvetica Neue"/>
          <a:ea typeface="+mn-ea"/>
          <a:cs typeface="Helvetica Neu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pjtTfX1zXs0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w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&#229;bus.dk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dk/url?sa=i&amp;rct=j&amp;q=&amp;esrc=s&amp;source=images&amp;cd=&amp;cad=rja&amp;uact=8&amp;ved=0CAcQjRxqFQoTCPfe0fP6yscCFcWEcgodnosI_A&amp;url=http://designmanualen.aalborg.dk/grundelementer/logo?sort%3Dname&amp;ei=NebfVbfwGMWJygOel6LgDw&amp;psig=AFQjCNFQpBktPuzSIuhCnaa3chaXMqTsZg&amp;ust=1440823219900255" TargetMode="External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10" Type="http://schemas.openxmlformats.org/officeDocument/2006/relationships/image" Target="../media/image15.PNG"/><Relationship Id="rId4" Type="http://schemas.openxmlformats.org/officeDocument/2006/relationships/hyperlink" Target="https://www.youtube.com/watch?v=mo8wBgMY6Bc&amp;feature=youtu.be" TargetMode="Externa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lMG6Jy2O8Q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boks 1"/>
          <p:cNvSpPr txBox="1">
            <a:spLocks noGrp="1"/>
          </p:cNvSpPr>
          <p:nvPr>
            <p:ph type="ctrTitle"/>
          </p:nvPr>
        </p:nvSpPr>
        <p:spPr>
          <a:xfrm>
            <a:off x="1377992" y="4402320"/>
            <a:ext cx="7261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a-DK" sz="2400" b="1" dirty="0">
              <a:solidFill>
                <a:prstClr val="black"/>
              </a:solidFill>
            </a:endParaRPr>
          </a:p>
          <a:p>
            <a:pPr algn="ctr"/>
            <a:r>
              <a:rPr lang="da-DK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VELKOMMEN TIL </a:t>
            </a:r>
            <a:r>
              <a:rPr lang="da-DK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GÅBUS</a:t>
            </a:r>
            <a:r>
              <a:rPr lang="da-DK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KURSUS</a:t>
            </a:r>
            <a:r>
              <a:rPr lang="da-DK" sz="1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a-DK" sz="1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EN SIKKER, SUND OG SOCIAL START PÅ </a:t>
            </a:r>
            <a:r>
              <a:rPr lang="da-DK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DAGEN -</a:t>
            </a:r>
            <a:endParaRPr lang="da-DK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ktangel 3">
            <a:hlinkClick r:id="rId2"/>
          </p:cNvPr>
          <p:cNvSpPr/>
          <p:nvPr/>
        </p:nvSpPr>
        <p:spPr>
          <a:xfrm>
            <a:off x="2858530" y="502508"/>
            <a:ext cx="4300151" cy="37317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400" dirty="0" err="1" smtClean="0">
              <a:latin typeface="Helvetica Neue"/>
              <a:cs typeface="Helvetica Neue"/>
            </a:endParaRPr>
          </a:p>
        </p:txBody>
      </p:sp>
      <p:sp>
        <p:nvSpPr>
          <p:cNvPr id="2" name="Tekstfelt 1"/>
          <p:cNvSpPr txBox="1"/>
          <p:nvPr/>
        </p:nvSpPr>
        <p:spPr>
          <a:xfrm rot="20930242">
            <a:off x="462377" y="739240"/>
            <a:ext cx="2352867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da-DK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XXXXXX SKOLE </a:t>
            </a:r>
          </a:p>
          <a:p>
            <a:r>
              <a:rPr lang="da-DK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XX. </a:t>
            </a:r>
            <a:r>
              <a:rPr lang="da-DK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XXXXX</a:t>
            </a:r>
            <a:r>
              <a:rPr lang="da-DK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2017 </a:t>
            </a:r>
            <a:endParaRPr lang="da-DK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72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974" y="2093839"/>
            <a:ext cx="4202214" cy="29017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Hvorfor</a:t>
            </a:r>
            <a:r>
              <a:rPr lang="en-US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Gåbus</a:t>
            </a:r>
            <a:r>
              <a:rPr lang="en-US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150" y="1404939"/>
            <a:ext cx="7261225" cy="4046628"/>
          </a:xfrm>
        </p:spPr>
        <p:txBody>
          <a:bodyPr/>
          <a:lstStyle/>
          <a:p>
            <a:pPr fontAlgn="base">
              <a:buFont typeface="Wingdings" panose="05000000000000000000" pitchFamily="2" charset="2"/>
              <a:buChar char="§"/>
            </a:pPr>
            <a:r>
              <a:rPr lang="da-DK" sz="1800" dirty="0">
                <a:latin typeface="Arial" panose="020B0604020202020204" pitchFamily="34" charset="0"/>
                <a:cs typeface="Arial" panose="020B0604020202020204" pitchFamily="34" charset="0"/>
              </a:rPr>
              <a:t>Trivsel og </a:t>
            </a:r>
            <a:r>
              <a:rPr lang="da-DK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fællesskab</a:t>
            </a:r>
          </a:p>
          <a:p>
            <a:pPr marL="0" indent="0" fontAlgn="base">
              <a:buNone/>
            </a:pPr>
            <a:endParaRPr lang="da-DK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buFont typeface="Wingdings" panose="05000000000000000000" pitchFamily="2" charset="2"/>
              <a:buChar char="§"/>
            </a:pPr>
            <a:r>
              <a:rPr lang="da-DK" sz="1800" dirty="0">
                <a:latin typeface="Arial" panose="020B0604020202020204" pitchFamily="34" charset="0"/>
                <a:cs typeface="Arial" panose="020B0604020202020204" pitchFamily="34" charset="0"/>
              </a:rPr>
              <a:t>Sikkert</a:t>
            </a:r>
            <a:r>
              <a:rPr lang="da-DK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marL="0" indent="0" fontAlgn="base">
              <a:buNone/>
            </a:pPr>
            <a:endParaRPr lang="da-DK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buFont typeface="Wingdings" panose="05000000000000000000" pitchFamily="2" charset="2"/>
              <a:buChar char="§"/>
            </a:pPr>
            <a:r>
              <a:rPr lang="da-DK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Trafik omkring skolen</a:t>
            </a:r>
          </a:p>
          <a:p>
            <a:pPr marL="0" indent="0" fontAlgn="base">
              <a:buNone/>
            </a:pPr>
            <a:endParaRPr lang="da-DK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buFont typeface="Wingdings" panose="05000000000000000000" pitchFamily="2" charset="2"/>
              <a:buChar char="§"/>
            </a:pPr>
            <a:r>
              <a:rPr lang="da-DK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Sundt</a:t>
            </a:r>
          </a:p>
          <a:p>
            <a:pPr marL="0" indent="0" fontAlgn="base">
              <a:buNone/>
            </a:pPr>
            <a:endParaRPr lang="da-DK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buFont typeface="Wingdings" panose="05000000000000000000" pitchFamily="2" charset="2"/>
              <a:buChar char="§"/>
            </a:pPr>
            <a:r>
              <a:rPr lang="da-DK" sz="1800" dirty="0" err="1">
                <a:latin typeface="Arial" panose="020B0604020202020204" pitchFamily="34" charset="0"/>
                <a:cs typeface="Arial" panose="020B0604020202020204" pitchFamily="34" charset="0"/>
              </a:rPr>
              <a:t>Skoleklar</a:t>
            </a:r>
            <a:r>
              <a:rPr lang="da-DK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marL="0" indent="0" fontAlgn="base">
              <a:buNone/>
            </a:pPr>
            <a:endParaRPr lang="da-DK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buFont typeface="Wingdings" panose="05000000000000000000" pitchFamily="2" charset="2"/>
              <a:buChar char="§"/>
            </a:pPr>
            <a:r>
              <a:rPr lang="da-DK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Hjælp </a:t>
            </a:r>
            <a:r>
              <a:rPr lang="da-DK" sz="1800" dirty="0">
                <a:latin typeface="Arial" panose="020B0604020202020204" pitchFamily="34" charset="0"/>
                <a:cs typeface="Arial" panose="020B0604020202020204" pitchFamily="34" charset="0"/>
              </a:rPr>
              <a:t>i en presset morgenstund</a:t>
            </a:r>
            <a:r>
              <a:rPr lang="da-D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fontAlgn="base">
              <a:buFont typeface="Wingdings" panose="05000000000000000000" pitchFamily="2" charset="2"/>
              <a:buChar char="§"/>
            </a:pPr>
            <a:endParaRPr lang="da-DK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03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>
                <a:latin typeface="Arial" panose="020B0604020202020204" pitchFamily="34" charset="0"/>
                <a:cs typeface="Arial" panose="020B0604020202020204" pitchFamily="34" charset="0"/>
              </a:rPr>
              <a:t>Din rolle som </a:t>
            </a:r>
            <a:r>
              <a:rPr lang="da-DK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Gåbuschauffør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boks 9"/>
          <p:cNvSpPr txBox="1">
            <a:spLocks noGrp="1"/>
          </p:cNvSpPr>
          <p:nvPr>
            <p:ph idx="1"/>
          </p:nvPr>
        </p:nvSpPr>
        <p:spPr>
          <a:xfrm>
            <a:off x="946150" y="1404938"/>
            <a:ext cx="7261225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>
              <a:solidFill>
                <a:prstClr val="black"/>
              </a:solidFill>
            </a:endParaRPr>
          </a:p>
          <a:p>
            <a:endParaRPr lang="da-DK" dirty="0">
              <a:solidFill>
                <a:prstClr val="black"/>
              </a:solidFill>
            </a:endParaRPr>
          </a:p>
        </p:txBody>
      </p:sp>
      <p:sp>
        <p:nvSpPr>
          <p:cNvPr id="6" name="Tekstboks 14"/>
          <p:cNvSpPr txBox="1"/>
          <p:nvPr/>
        </p:nvSpPr>
        <p:spPr>
          <a:xfrm>
            <a:off x="855615" y="1404938"/>
            <a:ext cx="6048672" cy="3531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a-DK" sz="1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Hvad </a:t>
            </a:r>
            <a:r>
              <a:rPr lang="da-DK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forventer du af rollen som chauffør</a:t>
            </a:r>
            <a:r>
              <a:rPr lang="da-DK" sz="1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da-DK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a-DK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Hvad forventer du af dig selv? </a:t>
            </a:r>
            <a:endParaRPr lang="da-DK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a-DK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Hvad forventer andre af dig?</a:t>
            </a:r>
            <a:endParaRPr lang="da-DK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da-DK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da-DK" dirty="0" smtClean="0">
              <a:solidFill>
                <a:prstClr val="black"/>
              </a:solidFill>
              <a:latin typeface="Helvetica Neue"/>
            </a:endParaRPr>
          </a:p>
          <a:p>
            <a:pPr>
              <a:lnSpc>
                <a:spcPct val="150000"/>
              </a:lnSpc>
            </a:pPr>
            <a:endParaRPr lang="da-DK" sz="2000" i="1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endParaRPr lang="da-DK" sz="2000" i="1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endParaRPr lang="da-DK" dirty="0">
              <a:solidFill>
                <a:prstClr val="black"/>
              </a:solidFill>
            </a:endParaRP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069" y="3000469"/>
            <a:ext cx="4475808" cy="298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7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>
                <a:latin typeface="Arial" panose="020B0604020202020204" pitchFamily="34" charset="0"/>
                <a:cs typeface="Arial" panose="020B0604020202020204" pitchFamily="34" charset="0"/>
              </a:rPr>
              <a:t>Din rolle som </a:t>
            </a:r>
            <a:r>
              <a:rPr lang="da-DK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Gåbuschauffør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boks 9"/>
          <p:cNvSpPr txBox="1">
            <a:spLocks noGrp="1"/>
          </p:cNvSpPr>
          <p:nvPr>
            <p:ph idx="1"/>
          </p:nvPr>
        </p:nvSpPr>
        <p:spPr>
          <a:xfrm>
            <a:off x="946150" y="1404938"/>
            <a:ext cx="7261225" cy="3711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da-DK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Forventninger til </a:t>
            </a:r>
            <a:r>
              <a:rPr lang="da-DK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</a:t>
            </a:r>
            <a:endParaRPr lang="da-DK" sz="1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da-DK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 chauffør er du rollemodel for de mindre </a:t>
            </a:r>
            <a:r>
              <a:rPr lang="da-DK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elever</a:t>
            </a:r>
          </a:p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da-DK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Forældrene forventer, </a:t>
            </a:r>
            <a:r>
              <a:rPr lang="da-DK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du følger barnet sikkert til </a:t>
            </a:r>
            <a:r>
              <a:rPr lang="da-DK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skole</a:t>
            </a:r>
            <a:endParaRPr lang="da-DK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  <a:buFont typeface="Wingdings" pitchFamily="2" charset="2"/>
              <a:buChar char="§"/>
            </a:pPr>
            <a:r>
              <a:rPr lang="da-DK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Skolen forventer, </a:t>
            </a:r>
            <a:r>
              <a:rPr lang="da-DK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du er stabil og </a:t>
            </a:r>
            <a:r>
              <a:rPr lang="da-DK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ansvarsbevidst</a:t>
            </a:r>
            <a:endParaRPr lang="da-DK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§"/>
            </a:pPr>
            <a:endParaRPr lang="da-DK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da-DK" i="1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endParaRPr lang="da-DK" dirty="0">
              <a:solidFill>
                <a:prstClr val="black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155" y="3984322"/>
            <a:ext cx="1572870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016" y="3831990"/>
            <a:ext cx="3852273" cy="256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07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46150" y="708899"/>
            <a:ext cx="6962886" cy="900879"/>
          </a:xfrm>
        </p:spPr>
        <p:txBody>
          <a:bodyPr>
            <a:normAutofit/>
          </a:bodyPr>
          <a:lstStyle/>
          <a:p>
            <a:pPr algn="ctr"/>
            <a:r>
              <a:rPr lang="da-DK" sz="36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da-DK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rugt</a:t>
            </a:r>
            <a:endParaRPr lang="da-DK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C:\Users\akk\Desktop\aeble_wm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593" y="2125826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75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Introduktion til </a:t>
            </a:r>
            <a:r>
              <a:rPr lang="da-DK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app´en</a:t>
            </a:r>
            <a:endParaRPr lang="en-US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070" y="1184240"/>
            <a:ext cx="2793076" cy="544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Introduktion til </a:t>
            </a:r>
            <a:r>
              <a:rPr lang="da-DK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app´en</a:t>
            </a:r>
            <a:endParaRPr lang="da-DK" dirty="0"/>
          </a:p>
        </p:txBody>
      </p:sp>
      <p:sp>
        <p:nvSpPr>
          <p:cNvPr id="5" name="Tekstboks 9"/>
          <p:cNvSpPr txBox="1">
            <a:spLocks noGrp="1"/>
          </p:cNvSpPr>
          <p:nvPr>
            <p:ph idx="1"/>
          </p:nvPr>
        </p:nvSpPr>
        <p:spPr>
          <a:xfrm>
            <a:off x="946150" y="1259712"/>
            <a:ext cx="5119798" cy="271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95000"/>
              <a:buFont typeface="Wingdings" panose="05000000000000000000" pitchFamily="2" charset="2"/>
              <a:buChar char="§"/>
            </a:pPr>
            <a:r>
              <a:rPr lang="da-DK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App </a:t>
            </a:r>
            <a:r>
              <a:rPr lang="da-DK" sz="1800" dirty="0">
                <a:latin typeface="Arial" panose="020B0604020202020204" pitchFamily="34" charset="0"/>
                <a:cs typeface="Arial" panose="020B0604020202020204" pitchFamily="34" charset="0"/>
              </a:rPr>
              <a:t>downloades til din </a:t>
            </a:r>
            <a:r>
              <a:rPr lang="da-DK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smartphone. </a:t>
            </a:r>
            <a:r>
              <a:rPr lang="da-DK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a-DK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a-DK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ct val="20000"/>
              </a:spcBef>
              <a:buSzPct val="95000"/>
              <a:buFont typeface="Wingdings" pitchFamily="2" charset="2"/>
              <a:buChar char="§"/>
            </a:pPr>
            <a:r>
              <a:rPr lang="da-DK" sz="18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a-DK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kriv: </a:t>
            </a:r>
            <a:r>
              <a:rPr lang="da-DK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app.gåbus.dk</a:t>
            </a:r>
            <a:r>
              <a:rPr lang="da-DK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i en browser </a:t>
            </a:r>
            <a:endParaRPr lang="da-DK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ct val="20000"/>
              </a:spcBef>
              <a:buClr>
                <a:srgbClr val="0BD0D9"/>
              </a:buClr>
              <a:buSzPct val="95000"/>
              <a:buFont typeface="Wingdings" pitchFamily="2" charset="2"/>
              <a:buChar char="§"/>
            </a:pPr>
            <a:endParaRPr lang="da-DK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ct val="20000"/>
              </a:spcBef>
              <a:buSzPct val="95000"/>
              <a:buFont typeface="Wingdings" pitchFamily="2" charset="2"/>
              <a:buChar char="§"/>
            </a:pPr>
            <a:r>
              <a:rPr lang="da-DK" sz="1800" dirty="0">
                <a:latin typeface="Arial" panose="020B0604020202020204" pitchFamily="34" charset="0"/>
                <a:cs typeface="Arial" panose="020B0604020202020204" pitchFamily="34" charset="0"/>
              </a:rPr>
              <a:t>Log </a:t>
            </a:r>
            <a:r>
              <a:rPr lang="da-DK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på </a:t>
            </a:r>
            <a:r>
              <a:rPr lang="da-DK" sz="1800" dirty="0">
                <a:latin typeface="Arial" panose="020B0604020202020204" pitchFamily="34" charset="0"/>
                <a:cs typeface="Arial" panose="020B0604020202020204" pitchFamily="34" charset="0"/>
              </a:rPr>
              <a:t>med </a:t>
            </a:r>
            <a:r>
              <a:rPr lang="da-DK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dit brugernavn </a:t>
            </a:r>
            <a:r>
              <a:rPr lang="da-DK" sz="1800" dirty="0">
                <a:latin typeface="Arial" panose="020B0604020202020204" pitchFamily="34" charset="0"/>
                <a:cs typeface="Arial" panose="020B0604020202020204" pitchFamily="34" charset="0"/>
              </a:rPr>
              <a:t>og </a:t>
            </a:r>
            <a:r>
              <a:rPr lang="da-DK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din kode </a:t>
            </a:r>
          </a:p>
          <a:p>
            <a:pPr marL="0" indent="0">
              <a:spcBef>
                <a:spcPct val="20000"/>
              </a:spcBef>
              <a:buClr>
                <a:srgbClr val="0BD0D9"/>
              </a:buClr>
              <a:buSzPct val="95000"/>
              <a:buNone/>
            </a:pPr>
            <a:r>
              <a:rPr lang="da-DK" sz="1800" dirty="0"/>
              <a:t> </a:t>
            </a:r>
            <a:r>
              <a:rPr lang="da-DK" sz="1800" dirty="0" smtClean="0"/>
              <a:t>   </a:t>
            </a:r>
            <a:endParaRPr lang="da-DK" sz="1800" dirty="0"/>
          </a:p>
          <a:p>
            <a:pPr>
              <a:spcBef>
                <a:spcPct val="20000"/>
              </a:spcBef>
              <a:buClr>
                <a:srgbClr val="0BD0D9"/>
              </a:buClr>
              <a:buSzPct val="95000"/>
            </a:pPr>
            <a:endParaRPr lang="da-DK" sz="2000" dirty="0">
              <a:solidFill>
                <a:prstClr val="black"/>
              </a:solidFill>
              <a:latin typeface="Constantia"/>
            </a:endParaRPr>
          </a:p>
          <a:p>
            <a:pPr marL="274320" indent="-274320">
              <a:spcBef>
                <a:spcPct val="20000"/>
              </a:spcBef>
              <a:buClr>
                <a:srgbClr val="0BD0D9"/>
              </a:buClr>
              <a:buSzPct val="95000"/>
              <a:buFontTx/>
              <a:buChar char="-"/>
            </a:pPr>
            <a:endParaRPr lang="da-DK" sz="2000" dirty="0">
              <a:solidFill>
                <a:prstClr val="black"/>
              </a:solidFill>
              <a:latin typeface="Constantia"/>
            </a:endParaRP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364" y="1253965"/>
            <a:ext cx="2611056" cy="4159735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7130" y="3495401"/>
            <a:ext cx="1711691" cy="333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78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App´en</a:t>
            </a:r>
            <a:r>
              <a:rPr lang="da-DK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vigtigt altid!</a:t>
            </a:r>
            <a:endParaRPr lang="da-DK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Undertite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 algn="l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  <a:buNone/>
            </a:pPr>
            <a:r>
              <a:rPr lang="da-DK" sz="2000" b="1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Start rute</a:t>
            </a:r>
          </a:p>
          <a:p>
            <a:pPr marL="0" lvl="0" indent="0" algn="l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  <a:buNone/>
            </a:pPr>
            <a:endParaRPr lang="da-DK" sz="1800" b="1" dirty="0" smtClean="0">
              <a:solidFill>
                <a:prstClr val="black"/>
              </a:solidFill>
            </a:endParaRPr>
          </a:p>
          <a:p>
            <a:pPr lvl="0" algn="l">
              <a:lnSpc>
                <a:spcPct val="100000"/>
              </a:lnSpc>
              <a:spcBef>
                <a:spcPct val="20000"/>
              </a:spcBef>
              <a:buSzPct val="95000"/>
              <a:buFont typeface="Wingdings" panose="05000000000000000000" pitchFamily="2" charset="2"/>
              <a:buChar char="§"/>
            </a:pPr>
            <a:r>
              <a:rPr lang="da-DK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Vær på 3G/4G (</a:t>
            </a:r>
            <a:r>
              <a:rPr lang="da-DK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lang="da-DK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/mobildata)</a:t>
            </a:r>
          </a:p>
          <a:p>
            <a:pPr marL="0" lvl="0" indent="0" algn="l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  <a:buNone/>
            </a:pPr>
            <a:endParaRPr lang="da-DK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95000"/>
              <a:buFont typeface="Wingdings" panose="05000000000000000000" pitchFamily="2" charset="2"/>
              <a:buChar char="§"/>
            </a:pPr>
            <a:r>
              <a:rPr lang="da-DK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Position/GPS</a:t>
            </a:r>
            <a:endParaRPr lang="da-DK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l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" pitchFamily="2" charset="2"/>
              <a:buChar char="§"/>
            </a:pPr>
            <a:endParaRPr lang="da-DK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l">
              <a:lnSpc>
                <a:spcPct val="100000"/>
              </a:lnSpc>
              <a:spcBef>
                <a:spcPct val="20000"/>
              </a:spcBef>
              <a:buSzPct val="95000"/>
              <a:buFont typeface="Wingdings" panose="05000000000000000000" pitchFamily="2" charset="2"/>
              <a:buChar char="§"/>
            </a:pPr>
            <a:r>
              <a:rPr lang="da-DK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 </a:t>
            </a:r>
            <a:r>
              <a:rPr lang="da-DK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på -</a:t>
            </a:r>
            <a:r>
              <a:rPr lang="da-DK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hver</a:t>
            </a:r>
            <a:r>
              <a:rPr lang="da-DK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gang du er chauffør </a:t>
            </a:r>
          </a:p>
          <a:p>
            <a:pPr marL="457200" lvl="0" indent="-457200" algn="l">
              <a:lnSpc>
                <a:spcPct val="100000"/>
              </a:lnSpc>
              <a:spcBef>
                <a:spcPct val="20000"/>
              </a:spcBef>
              <a:buClr>
                <a:srgbClr val="0BD0D9"/>
              </a:buClr>
              <a:buSzPct val="95000"/>
              <a:buFont typeface="Wingdings" pitchFamily="2" charset="2"/>
              <a:buChar char="§"/>
            </a:pPr>
            <a:endParaRPr lang="da-DK" sz="1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Wingdings" panose="05000000000000000000" pitchFamily="2" charset="2"/>
              <a:buChar char="§"/>
            </a:pPr>
            <a:r>
              <a:rPr lang="da-DK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Gå til første stoppested i god tid</a:t>
            </a:r>
          </a:p>
          <a:p>
            <a:pPr marL="457200" indent="-457200" algn="l">
              <a:buFont typeface="Wingdings" pitchFamily="2" charset="2"/>
              <a:buChar char="§"/>
            </a:pPr>
            <a:endParaRPr lang="da-DK" sz="18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buFont typeface="Wingdings" panose="05000000000000000000" pitchFamily="2" charset="2"/>
              <a:buChar char="§"/>
            </a:pPr>
            <a:r>
              <a:rPr lang="da-DK" sz="1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Nedtælling/tid til næste stop vises</a:t>
            </a:r>
          </a:p>
          <a:p>
            <a:pPr marL="457200" indent="-457200" algn="l">
              <a:buFont typeface="Wingdings" pitchFamily="2" charset="2"/>
              <a:buChar char="§"/>
            </a:pPr>
            <a:endParaRPr lang="da-DK" sz="1800" dirty="0">
              <a:solidFill>
                <a:schemeClr val="tx1"/>
              </a:solidFill>
            </a:endParaRPr>
          </a:p>
          <a:p>
            <a:pPr marL="285750" indent="-285750" algn="l">
              <a:buFontTx/>
              <a:buChar char="-"/>
            </a:pPr>
            <a:endParaRPr lang="da-DK" sz="1800" dirty="0">
              <a:solidFill>
                <a:prstClr val="black"/>
              </a:solidFill>
            </a:endParaRPr>
          </a:p>
          <a:p>
            <a:pPr marL="285750" indent="-285750" algn="l">
              <a:buFontTx/>
              <a:buChar char="-"/>
            </a:pPr>
            <a:endParaRPr lang="da-DK" sz="1800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877" y="1475055"/>
            <a:ext cx="3875649" cy="335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94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App´en</a:t>
            </a:r>
            <a:r>
              <a:rPr lang="da-DK" dirty="0" smtClean="0">
                <a:latin typeface="Arial" panose="020B0604020202020204" pitchFamily="34" charset="0"/>
                <a:cs typeface="Arial" panose="020B0604020202020204" pitchFamily="34" charset="0"/>
              </a:rPr>
              <a:t> – kortvisninger 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Undertitel 2"/>
          <p:cNvSpPr>
            <a:spLocks noGrp="1"/>
          </p:cNvSpPr>
          <p:nvPr>
            <p:ph idx="1"/>
          </p:nvPr>
        </p:nvSpPr>
        <p:spPr>
          <a:xfrm>
            <a:off x="946151" y="1404938"/>
            <a:ext cx="4746312" cy="4511675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da-DK" sz="1800" dirty="0" smtClean="0">
                <a:solidFill>
                  <a:prstClr val="black"/>
                </a:solidFill>
              </a:rPr>
              <a:t/>
            </a:r>
            <a:br>
              <a:rPr lang="da-DK" sz="1800" dirty="0" smtClean="0">
                <a:solidFill>
                  <a:prstClr val="black"/>
                </a:solidFill>
              </a:rPr>
            </a:br>
            <a:endParaRPr lang="da-DK" sz="1800" dirty="0" smtClean="0">
              <a:solidFill>
                <a:prstClr val="black"/>
              </a:solidFill>
            </a:endParaRPr>
          </a:p>
          <a:p>
            <a:pPr marL="0" indent="0" algn="l">
              <a:buNone/>
            </a:pPr>
            <a:endParaRPr lang="da-DK" sz="2200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549" y="1749741"/>
            <a:ext cx="3364086" cy="4414337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5" y="1749741"/>
            <a:ext cx="3647398" cy="141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7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App´en</a:t>
            </a:r>
            <a:r>
              <a:rPr lang="da-DK" dirty="0" smtClean="0">
                <a:latin typeface="Arial" panose="020B0604020202020204" pitchFamily="34" charset="0"/>
                <a:cs typeface="Arial" panose="020B0604020202020204" pitchFamily="34" charset="0"/>
              </a:rPr>
              <a:t> – passagerliste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9719" y="1094333"/>
            <a:ext cx="4258962" cy="562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71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App´en</a:t>
            </a:r>
            <a:r>
              <a:rPr lang="da-DK" dirty="0" smtClean="0">
                <a:latin typeface="Arial" panose="020B0604020202020204" pitchFamily="34" charset="0"/>
                <a:cs typeface="Arial" panose="020B0604020202020204" pitchFamily="34" charset="0"/>
              </a:rPr>
              <a:t> – forældrebesked 1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/>
          <a:srcRect l="-541" r="-1" b="36958"/>
          <a:stretch/>
        </p:blipFill>
        <p:spPr>
          <a:xfrm>
            <a:off x="2126083" y="1577523"/>
            <a:ext cx="5143849" cy="394322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237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5639" y="339043"/>
            <a:ext cx="8571337" cy="900879"/>
          </a:xfrm>
        </p:spPr>
        <p:txBody>
          <a:bodyPr>
            <a:normAutofit/>
          </a:bodyPr>
          <a:lstStyle/>
          <a:p>
            <a:r>
              <a:rPr lang="da-DK" dirty="0" smtClean="0">
                <a:latin typeface="Arial" panose="020B0604020202020204" pitchFamily="34" charset="0"/>
                <a:cs typeface="Arial" panose="020B0604020202020204" pitchFamily="34" charset="0"/>
              </a:rPr>
              <a:t>Dansk Skoleidræt – Sunde Børn Bevæger Skolen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ladsholder til indhold 3" descr="infografik sbbs_3-01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5639" y="1329370"/>
            <a:ext cx="7769017" cy="436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9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46150" y="305101"/>
            <a:ext cx="6962886" cy="900879"/>
          </a:xfrm>
        </p:spPr>
        <p:txBody>
          <a:bodyPr/>
          <a:lstStyle/>
          <a:p>
            <a:r>
              <a:rPr lang="da-DK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App´en</a:t>
            </a:r>
            <a:r>
              <a:rPr lang="da-DK" dirty="0" smtClean="0">
                <a:latin typeface="Arial" panose="020B0604020202020204" pitchFamily="34" charset="0"/>
                <a:cs typeface="Arial" panose="020B0604020202020204" pitchFamily="34" charset="0"/>
              </a:rPr>
              <a:t> – fortryd indtastning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738" y="1409444"/>
            <a:ext cx="3778522" cy="5139779"/>
          </a:xfrm>
          <a:prstGeom prst="rect">
            <a:avLst/>
          </a:prstGeom>
        </p:spPr>
      </p:pic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8071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46150" y="305101"/>
            <a:ext cx="6962886" cy="900879"/>
          </a:xfrm>
        </p:spPr>
        <p:txBody>
          <a:bodyPr/>
          <a:lstStyle/>
          <a:p>
            <a:r>
              <a:rPr lang="da-DK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App´en</a:t>
            </a:r>
            <a:r>
              <a:rPr lang="da-DK" dirty="0" smtClean="0">
                <a:latin typeface="Arial" panose="020B0604020202020204" pitchFamily="34" charset="0"/>
                <a:cs typeface="Arial" panose="020B0604020202020204" pitchFamily="34" charset="0"/>
              </a:rPr>
              <a:t> – forældrebesked 2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67238" y="3646490"/>
            <a:ext cx="19048" cy="28571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3"/>
          <a:srcRect l="1787" b="28124"/>
          <a:stretch/>
        </p:blipFill>
        <p:spPr>
          <a:xfrm>
            <a:off x="1810693" y="1695484"/>
            <a:ext cx="5889973" cy="367322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8885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App´en</a:t>
            </a:r>
            <a:r>
              <a:rPr lang="da-DK" dirty="0" smtClean="0">
                <a:latin typeface="Arial" panose="020B0604020202020204" pitchFamily="34" charset="0"/>
                <a:cs typeface="Arial" panose="020B0604020202020204" pitchFamily="34" charset="0"/>
              </a:rPr>
              <a:t> – ankomst til skolen 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9761" y="1247170"/>
            <a:ext cx="3118660" cy="5512214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 rot="20198835">
            <a:off x="6501992" y="5744986"/>
            <a:ext cx="2154049" cy="36933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da-DK" b="1" dirty="0" smtClean="0">
                <a:solidFill>
                  <a:srgbClr val="1C335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Aflever altid ruten!</a:t>
            </a:r>
          </a:p>
        </p:txBody>
      </p:sp>
    </p:spTree>
    <p:extLst>
      <p:ext uri="{BB962C8B-B14F-4D97-AF65-F5344CB8AC3E}">
        <p14:creationId xmlns:p14="http://schemas.microsoft.com/office/powerpoint/2010/main" val="220243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App´en</a:t>
            </a:r>
            <a:r>
              <a:rPr lang="da-DK" dirty="0" smtClean="0">
                <a:latin typeface="Arial" panose="020B0604020202020204" pitchFamily="34" charset="0"/>
                <a:cs typeface="Arial" panose="020B0604020202020204" pitchFamily="34" charset="0"/>
              </a:rPr>
              <a:t> – forældrebesked 3 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/>
          <a:srcRect l="806" b="38142"/>
          <a:stretch/>
        </p:blipFill>
        <p:spPr>
          <a:xfrm>
            <a:off x="2372008" y="1903957"/>
            <a:ext cx="5347435" cy="352812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1917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App´en</a:t>
            </a:r>
            <a:r>
              <a:rPr lang="da-DK" dirty="0" smtClean="0">
                <a:latin typeface="Arial" panose="020B0604020202020204" pitchFamily="34" charset="0"/>
                <a:cs typeface="Arial" panose="020B0604020202020204" pitchFamily="34" charset="0"/>
              </a:rPr>
              <a:t> – profilbillede 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Undertitel 2"/>
          <p:cNvSpPr>
            <a:spLocks noGrp="1"/>
          </p:cNvSpPr>
          <p:nvPr>
            <p:ph idx="1"/>
          </p:nvPr>
        </p:nvSpPr>
        <p:spPr>
          <a:xfrm>
            <a:off x="946151" y="1404938"/>
            <a:ext cx="4566008" cy="4511675"/>
          </a:xfrm>
        </p:spPr>
        <p:txBody>
          <a:bodyPr>
            <a:normAutofit/>
          </a:bodyPr>
          <a:lstStyle/>
          <a:p>
            <a:pPr algn="l"/>
            <a:endParaRPr lang="da-DK" sz="1800" dirty="0" smtClean="0">
              <a:solidFill>
                <a:schemeClr val="tx1"/>
              </a:solidFill>
            </a:endParaRPr>
          </a:p>
          <a:p>
            <a:pPr marL="0" indent="0" algn="l">
              <a:buNone/>
            </a:pPr>
            <a:r>
              <a:rPr lang="da-DK" sz="1800" dirty="0" smtClean="0">
                <a:solidFill>
                  <a:schemeClr val="tx1"/>
                </a:solidFill>
                <a:cs typeface="Calibri" pitchFamily="34" charset="0"/>
              </a:rPr>
              <a:t> </a:t>
            </a:r>
          </a:p>
          <a:p>
            <a:pPr algn="l"/>
            <a:endParaRPr lang="da-DK" dirty="0">
              <a:solidFill>
                <a:schemeClr val="tx1"/>
              </a:solidFill>
              <a:latin typeface="Constantia"/>
            </a:endParaRPr>
          </a:p>
          <a:p>
            <a:pPr algn="l"/>
            <a:endParaRPr lang="da-DK" dirty="0">
              <a:solidFill>
                <a:schemeClr val="tx1"/>
              </a:solidFill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428" y="1771857"/>
            <a:ext cx="7657143" cy="33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1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App´en</a:t>
            </a:r>
            <a:r>
              <a:rPr lang="da-DK" dirty="0" smtClean="0">
                <a:latin typeface="Arial" panose="020B0604020202020204" pitchFamily="34" charset="0"/>
                <a:cs typeface="Arial" panose="020B0604020202020204" pitchFamily="34" charset="0"/>
              </a:rPr>
              <a:t> – profilbillede 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Undertitel 2"/>
          <p:cNvSpPr>
            <a:spLocks noGrp="1"/>
          </p:cNvSpPr>
          <p:nvPr>
            <p:ph idx="1"/>
          </p:nvPr>
        </p:nvSpPr>
        <p:spPr>
          <a:xfrm>
            <a:off x="946151" y="1404938"/>
            <a:ext cx="4566008" cy="4511675"/>
          </a:xfrm>
        </p:spPr>
        <p:txBody>
          <a:bodyPr>
            <a:normAutofit/>
          </a:bodyPr>
          <a:lstStyle/>
          <a:p>
            <a:pPr algn="l"/>
            <a:endParaRPr lang="da-DK" sz="1800" dirty="0" smtClean="0">
              <a:solidFill>
                <a:schemeClr val="tx1"/>
              </a:solidFill>
            </a:endParaRPr>
          </a:p>
          <a:p>
            <a:pPr marL="0" indent="0" algn="l">
              <a:buNone/>
            </a:pPr>
            <a:r>
              <a:rPr lang="da-DK" sz="1800" dirty="0" smtClean="0">
                <a:solidFill>
                  <a:schemeClr val="tx1"/>
                </a:solidFill>
                <a:cs typeface="Calibri" pitchFamily="34" charset="0"/>
              </a:rPr>
              <a:t> </a:t>
            </a:r>
          </a:p>
          <a:p>
            <a:pPr algn="l"/>
            <a:endParaRPr lang="da-DK" dirty="0">
              <a:solidFill>
                <a:schemeClr val="tx1"/>
              </a:solidFill>
              <a:latin typeface="Constantia"/>
            </a:endParaRPr>
          </a:p>
          <a:p>
            <a:pPr algn="l"/>
            <a:endParaRPr lang="da-DK" dirty="0">
              <a:solidFill>
                <a:schemeClr val="tx1"/>
              </a:solidFill>
            </a:endParaRP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151" y="1068084"/>
            <a:ext cx="6393763" cy="5079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47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App´en</a:t>
            </a:r>
            <a:r>
              <a:rPr lang="da-DK" dirty="0" smtClean="0">
                <a:latin typeface="Arial" panose="020B0604020202020204" pitchFamily="34" charset="0"/>
                <a:cs typeface="Arial" panose="020B0604020202020204" pitchFamily="34" charset="0"/>
              </a:rPr>
              <a:t> – beskæring 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Undertitel 2"/>
          <p:cNvSpPr>
            <a:spLocks noGrp="1"/>
          </p:cNvSpPr>
          <p:nvPr>
            <p:ph idx="1"/>
          </p:nvPr>
        </p:nvSpPr>
        <p:spPr>
          <a:xfrm>
            <a:off x="946151" y="1404938"/>
            <a:ext cx="4566008" cy="4511675"/>
          </a:xfrm>
        </p:spPr>
        <p:txBody>
          <a:bodyPr>
            <a:normAutofit/>
          </a:bodyPr>
          <a:lstStyle/>
          <a:p>
            <a:pPr algn="l"/>
            <a:endParaRPr lang="da-DK" sz="1800" dirty="0" smtClean="0">
              <a:solidFill>
                <a:schemeClr val="tx1"/>
              </a:solidFill>
            </a:endParaRPr>
          </a:p>
          <a:p>
            <a:pPr marL="0" indent="0" algn="l">
              <a:buNone/>
            </a:pPr>
            <a:r>
              <a:rPr lang="da-DK" sz="1800" dirty="0" smtClean="0">
                <a:solidFill>
                  <a:schemeClr val="tx1"/>
                </a:solidFill>
                <a:cs typeface="Calibri" pitchFamily="34" charset="0"/>
              </a:rPr>
              <a:t> </a:t>
            </a:r>
          </a:p>
          <a:p>
            <a:pPr algn="l"/>
            <a:endParaRPr lang="da-DK" dirty="0">
              <a:solidFill>
                <a:schemeClr val="tx1"/>
              </a:solidFill>
              <a:latin typeface="Constantia"/>
            </a:endParaRPr>
          </a:p>
          <a:p>
            <a:pPr algn="l"/>
            <a:endParaRPr lang="da-DK" dirty="0">
              <a:solidFill>
                <a:schemeClr val="tx1"/>
              </a:solidFill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151" y="1224947"/>
            <a:ext cx="7124190" cy="405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4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App´en</a:t>
            </a:r>
            <a:r>
              <a:rPr lang="da-DK" dirty="0" smtClean="0">
                <a:latin typeface="Arial" panose="020B0604020202020204" pitchFamily="34" charset="0"/>
                <a:cs typeface="Arial" panose="020B0604020202020204" pitchFamily="34" charset="0"/>
              </a:rPr>
              <a:t> – jeres rute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Undertitel 2"/>
          <p:cNvSpPr>
            <a:spLocks noGrp="1"/>
          </p:cNvSpPr>
          <p:nvPr>
            <p:ph idx="1"/>
          </p:nvPr>
        </p:nvSpPr>
        <p:spPr>
          <a:xfrm>
            <a:off x="946151" y="1404938"/>
            <a:ext cx="3675276" cy="4511675"/>
          </a:xfrm>
        </p:spPr>
        <p:txBody>
          <a:bodyPr>
            <a:normAutofit/>
          </a:bodyPr>
          <a:lstStyle/>
          <a:p>
            <a:pPr algn="l"/>
            <a:endParaRPr lang="da-DK" sz="2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da-DK" sz="2000" dirty="0" smtClean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da-DK" dirty="0">
              <a:solidFill>
                <a:schemeClr val="tx1"/>
              </a:solidFill>
              <a:latin typeface="Constantia"/>
            </a:endParaRPr>
          </a:p>
          <a:p>
            <a:pPr algn="l"/>
            <a:endParaRPr lang="da-DK" dirty="0">
              <a:solidFill>
                <a:schemeClr val="tx1"/>
              </a:solidFill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334" y="1173758"/>
            <a:ext cx="7167748" cy="461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27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Gåbus</a:t>
            </a:r>
            <a:r>
              <a:rPr lang="da-DK" dirty="0" smtClean="0">
                <a:latin typeface="Arial" panose="020B0604020202020204" pitchFamily="34" charset="0"/>
                <a:cs typeface="Arial" panose="020B0604020202020204" pitchFamily="34" charset="0"/>
              </a:rPr>
              <a:t> på vores skole – klargøring 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boks 3"/>
          <p:cNvSpPr txBox="1">
            <a:spLocks noGrp="1"/>
          </p:cNvSpPr>
          <p:nvPr>
            <p:ph idx="1"/>
          </p:nvPr>
        </p:nvSpPr>
        <p:spPr>
          <a:xfrm>
            <a:off x="946150" y="1554461"/>
            <a:ext cx="7744769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a-DK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Chauffør- og afløserplan (ugeplan)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a-DK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Indskrivning af chauffører – hvornår skal du gå?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a-DK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Chaufførdata – </a:t>
            </a:r>
            <a:r>
              <a:rPr lang="da-DK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Gåbuskompendium</a:t>
            </a:r>
            <a:endParaRPr lang="da-DK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da-DK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9415" y="3295461"/>
            <a:ext cx="4578432" cy="305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9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Frokost</a:t>
            </a:r>
            <a:endParaRPr lang="en-US" sz="36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6" name="Picture 4" descr="Image result for club sandwich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795" y="1668069"/>
            <a:ext cx="6553200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93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boks 1"/>
          <p:cNvSpPr txBox="1">
            <a:spLocks noGrp="1"/>
          </p:cNvSpPr>
          <p:nvPr>
            <p:ph type="title"/>
          </p:nvPr>
        </p:nvSpPr>
        <p:spPr>
          <a:xfrm>
            <a:off x="946150" y="394227"/>
            <a:ext cx="26411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Dagens program:</a:t>
            </a:r>
            <a:endParaRPr lang="da-DK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boks 6"/>
          <p:cNvSpPr txBox="1"/>
          <p:nvPr/>
        </p:nvSpPr>
        <p:spPr>
          <a:xfrm>
            <a:off x="392247" y="1460987"/>
            <a:ext cx="4494782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da-DK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Kl. </a:t>
            </a:r>
            <a:r>
              <a:rPr lang="da-DK" sz="1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10.00-11.00</a:t>
            </a:r>
            <a:endParaRPr lang="da-DK" sz="1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a-DK" sz="1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Gåbus</a:t>
            </a:r>
            <a:r>
              <a:rPr lang="da-DK" sz="1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hvad, hvordan og </a:t>
            </a:r>
            <a:r>
              <a:rPr lang="da-DK" sz="1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hvorfor</a:t>
            </a:r>
            <a:br>
              <a:rPr lang="da-DK" sz="1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din </a:t>
            </a:r>
            <a:r>
              <a:rPr lang="da-DK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rolle som </a:t>
            </a:r>
            <a:r>
              <a:rPr lang="da-DK" sz="1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chauffør</a:t>
            </a:r>
            <a:endParaRPr lang="da-DK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da-DK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da-DK" sz="1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Kl. 11.00-12.00</a:t>
            </a:r>
            <a:endParaRPr lang="da-DK" sz="1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a-DK" sz="1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Introduktion </a:t>
            </a:r>
            <a:r>
              <a:rPr lang="da-DK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 </a:t>
            </a:r>
            <a:r>
              <a:rPr lang="da-DK" sz="1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app’en</a:t>
            </a:r>
            <a:endParaRPr lang="da-DK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a-DK" sz="1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Gåtur med </a:t>
            </a:r>
            <a:r>
              <a:rPr lang="da-DK" sz="1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Gåbus</a:t>
            </a:r>
            <a:r>
              <a:rPr lang="da-DK" sz="1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a-DK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da-DK" sz="15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da-DK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da-DK" sz="15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Frokost</a:t>
            </a:r>
          </a:p>
          <a:p>
            <a:pPr lvl="1"/>
            <a:endParaRPr lang="da-DK" sz="15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da-DK" sz="1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Kl. 12.30-13.45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a-DK" sz="1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være chauffør i en </a:t>
            </a:r>
            <a:r>
              <a:rPr lang="da-DK" sz="15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Gåbus</a:t>
            </a:r>
            <a:r>
              <a:rPr lang="da-DK" sz="1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a-DK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a-DK" sz="1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Afrunding af dagen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a-DK" sz="1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Præmier </a:t>
            </a:r>
            <a:r>
              <a:rPr lang="da-DK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(lodtrækning</a:t>
            </a:r>
            <a:r>
              <a:rPr lang="da-DK" sz="1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lvl="1"/>
            <a:endParaRPr lang="da-DK" sz="1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da-DK" sz="1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</a:t>
            </a:r>
            <a:r>
              <a:rPr lang="da-DK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a-DK" sz="1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13.45-</a:t>
            </a:r>
            <a:endParaRPr lang="da-DK" sz="1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Wingdings" pitchFamily="2" charset="2"/>
              <a:buChar char="§"/>
            </a:pPr>
            <a:r>
              <a:rPr lang="da-DK" sz="1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Udstyr/afklarende spørgsmål</a:t>
            </a:r>
          </a:p>
          <a:p>
            <a:pPr lvl="1"/>
            <a:endParaRPr lang="da-DK" sz="1600" dirty="0">
              <a:solidFill>
                <a:prstClr val="black"/>
              </a:solidFill>
              <a:latin typeface="Helvetica Neue"/>
            </a:endParaRPr>
          </a:p>
        </p:txBody>
      </p:sp>
      <p:pic>
        <p:nvPicPr>
          <p:cNvPr id="5" name="Picture 2" descr="http://www.gåogcyklebusser.dk/sites/default/files/images/Skanderborg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54833"/>
            <a:ext cx="2422636" cy="323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70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boks 10"/>
          <p:cNvSpPr txBox="1">
            <a:spLocks noGrp="1"/>
          </p:cNvSpPr>
          <p:nvPr>
            <p:ph type="title"/>
          </p:nvPr>
        </p:nvSpPr>
        <p:spPr>
          <a:xfrm>
            <a:off x="946150" y="20456"/>
            <a:ext cx="696288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 b="1" dirty="0" smtClean="0">
                <a:solidFill>
                  <a:prstClr val="black"/>
                </a:solidFill>
              </a:rPr>
              <a:t/>
            </a:r>
            <a:br>
              <a:rPr lang="da-DK" sz="2000" b="1" dirty="0" smtClean="0">
                <a:solidFill>
                  <a:prstClr val="black"/>
                </a:solidFill>
              </a:rPr>
            </a:br>
            <a:r>
              <a:rPr lang="da-DK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være chauffør i en </a:t>
            </a:r>
            <a:r>
              <a:rPr lang="da-DK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Gåbus</a:t>
            </a:r>
            <a:endParaRPr lang="da-DK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a-DK" dirty="0">
              <a:solidFill>
                <a:prstClr val="black"/>
              </a:solidFill>
            </a:endParaRPr>
          </a:p>
          <a:p>
            <a:endParaRPr lang="da-DK" dirty="0">
              <a:solidFill>
                <a:prstClr val="black"/>
              </a:solidFill>
            </a:endParaRPr>
          </a:p>
        </p:txBody>
      </p:sp>
      <p:sp>
        <p:nvSpPr>
          <p:cNvPr id="6" name="Tekstboks 16"/>
          <p:cNvSpPr txBox="1">
            <a:spLocks noGrp="1"/>
          </p:cNvSpPr>
          <p:nvPr>
            <p:ph idx="1"/>
          </p:nvPr>
        </p:nvSpPr>
        <p:spPr>
          <a:xfrm>
            <a:off x="946150" y="1404938"/>
            <a:ext cx="7261225" cy="4967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da-DK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Tålmodighed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da-DK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Opmærksomhed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da-DK" sz="1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Begrænset udsyn</a:t>
            </a:r>
          </a:p>
          <a:p>
            <a:pPr lvl="1">
              <a:lnSpc>
                <a:spcPct val="200000"/>
              </a:lnSpc>
              <a:buFont typeface="Wingdings" pitchFamily="2" charset="2"/>
              <a:buChar char="§"/>
            </a:pPr>
            <a:r>
              <a:rPr lang="da-DK" sz="1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Begrænset erfaring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§"/>
            </a:pPr>
            <a:r>
              <a:rPr lang="da-DK" sz="18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Impulsive og lette at distrahere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da-DK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</a:t>
            </a:r>
            <a:r>
              <a:rPr lang="da-DK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 chauffør – du styrer bussen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da-DK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køreplanen!</a:t>
            </a:r>
          </a:p>
          <a:p>
            <a:pPr>
              <a:lnSpc>
                <a:spcPct val="150000"/>
              </a:lnSpc>
            </a:pPr>
            <a:endParaRPr lang="da-DK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endParaRPr lang="da-DK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endParaRPr lang="da-DK" dirty="0">
              <a:solidFill>
                <a:prstClr val="black"/>
              </a:solidFill>
            </a:endParaRPr>
          </a:p>
        </p:txBody>
      </p:sp>
      <p:pic>
        <p:nvPicPr>
          <p:cNvPr id="7" name="Picture 22" descr="http://www.religion.dk/modules/xphoto/cache/23/260823_656_700_0_0_0_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404" y="1541205"/>
            <a:ext cx="1512168" cy="1136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www.tu-pc.com/fondos/media/339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404" y="3004944"/>
            <a:ext cx="1512168" cy="1311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6" descr="http://www.fdm.dk/billeder/Uopmaerksomhed-pos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404" y="4685479"/>
            <a:ext cx="1635931" cy="113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8" descr="http://www.sikkertrafik.dk/Aktuelt/Kampagner/Kampagner/~/media/Images/Kommuneinfo/uopmaerksomhed/uopm%C3%A6rksomhedlogo455x293.ashx?w=455&amp;h=293&amp;as=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987" y="4685479"/>
            <a:ext cx="1708250" cy="114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6" descr="http://a.bimg.dk/node-images/847/4/580x362-c/4847119-perro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126" y="3004944"/>
            <a:ext cx="1666528" cy="132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4" descr="http://jeppesens.org/pics/Lede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126" y="1567658"/>
            <a:ext cx="1708250" cy="115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36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være chauffør i en </a:t>
            </a:r>
            <a:r>
              <a:rPr lang="da-DK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Gåbus</a:t>
            </a:r>
            <a:endParaRPr lang="da-DK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boks 7"/>
          <p:cNvSpPr txBox="1">
            <a:spLocks noGrp="1"/>
          </p:cNvSpPr>
          <p:nvPr>
            <p:ph idx="1"/>
          </p:nvPr>
        </p:nvSpPr>
        <p:spPr>
          <a:xfrm>
            <a:off x="955204" y="1574798"/>
            <a:ext cx="7261225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Hvad </a:t>
            </a:r>
            <a:r>
              <a:rPr lang="da-DK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gør du, hvis…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da-DK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passager ikke lytter efter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da-DK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passager løber væk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da-DK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passager ikke overholder bussens regler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da-DK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Nogle af passagererne bliver uvenner/driller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da-DK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Andre trafikanter blander sig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da-DK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Medchaufføren ikke dukker op</a:t>
            </a:r>
          </a:p>
          <a:p>
            <a:pPr>
              <a:lnSpc>
                <a:spcPct val="150000"/>
              </a:lnSpc>
            </a:pPr>
            <a:endParaRPr lang="da-DK" sz="1600" i="1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endParaRPr lang="da-DK" sz="1600" dirty="0">
              <a:solidFill>
                <a:prstClr val="black"/>
              </a:solidFill>
            </a:endParaRPr>
          </a:p>
        </p:txBody>
      </p:sp>
      <p:pic>
        <p:nvPicPr>
          <p:cNvPr id="4098" name="Picture 2" descr="Image result for not listen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293" y="4096287"/>
            <a:ext cx="2748136" cy="164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91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være chauffør i en </a:t>
            </a:r>
            <a:r>
              <a:rPr lang="da-DK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Gåbus</a:t>
            </a:r>
            <a:endParaRPr lang="da-DK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Image result for in ch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503" y="2666246"/>
            <a:ext cx="2678160" cy="267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boks 6"/>
          <p:cNvSpPr txBox="1">
            <a:spLocks noGrp="1"/>
          </p:cNvSpPr>
          <p:nvPr>
            <p:ph idx="1"/>
          </p:nvPr>
        </p:nvSpPr>
        <p:spPr>
          <a:xfrm>
            <a:off x="946150" y="1404938"/>
            <a:ext cx="7261225" cy="5798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2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GODE RÅD</a:t>
            </a:r>
            <a:endParaRPr lang="da-DK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da-DK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Tænk på passagerernes sikkerhed – aldrig alene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da-DK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Kontakt din </a:t>
            </a:r>
            <a:r>
              <a:rPr lang="da-DK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kontaktperson </a:t>
            </a:r>
            <a:r>
              <a:rPr lang="da-DK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ved unormal situation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da-DK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 er ikke at sladre. Det er dit ansvar.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da-DK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Husk! </a:t>
            </a:r>
            <a:r>
              <a:rPr lang="da-DK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Ikke </a:t>
            </a:r>
            <a:r>
              <a:rPr lang="da-DK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plads til diskussion. Du bestemmer.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da-DK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 du i tvivl… </a:t>
            </a:r>
            <a:r>
              <a:rPr lang="da-DK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spørg!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da-DK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Kontaktpersonen </a:t>
            </a:r>
            <a:r>
              <a:rPr lang="da-DK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følger </a:t>
            </a:r>
            <a:r>
              <a:rPr lang="da-DK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 på situationen (eleverne/forældrene)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da-DK" sz="2000" dirty="0">
              <a:solidFill>
                <a:prstClr val="black"/>
              </a:solidFill>
            </a:endParaRPr>
          </a:p>
          <a:p>
            <a:endParaRPr lang="da-DK" sz="1600" dirty="0">
              <a:solidFill>
                <a:prstClr val="black"/>
              </a:solidFill>
              <a:sym typeface="Wingdings" pitchFamily="2" charset="2"/>
            </a:endParaRPr>
          </a:p>
          <a:p>
            <a:pPr lvl="1"/>
            <a:endParaRPr lang="da-DK" sz="1600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endParaRPr lang="da-DK" sz="1600" i="1" dirty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</a:pPr>
            <a:endParaRPr lang="da-DK" sz="1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84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>
                <a:latin typeface="Arial" panose="020B0604020202020204" pitchFamily="34" charset="0"/>
                <a:cs typeface="Arial" panose="020B0604020202020204" pitchFamily="34" charset="0"/>
              </a:rPr>
              <a:t>Hvis uheldet er ude…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illede 5" descr="uheld_515085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593" y="1751683"/>
            <a:ext cx="3964969" cy="3051744"/>
          </a:xfrm>
          <a:prstGeom prst="rect">
            <a:avLst/>
          </a:prstGeom>
          <a:ln>
            <a:noFill/>
          </a:ln>
          <a:effectLst/>
        </p:spPr>
      </p:pic>
      <p:sp>
        <p:nvSpPr>
          <p:cNvPr id="7" name="Tekstfelt 6"/>
          <p:cNvSpPr txBox="1"/>
          <p:nvPr/>
        </p:nvSpPr>
        <p:spPr>
          <a:xfrm>
            <a:off x="1039365" y="3977720"/>
            <a:ext cx="2926442" cy="923330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da-DK" b="1" dirty="0" smtClean="0">
                <a:latin typeface="Arial" panose="020B0604020202020204" pitchFamily="34" charset="0"/>
                <a:cs typeface="Arial" panose="020B0604020202020204" pitchFamily="34" charset="0"/>
              </a:rPr>
              <a:t>Hvordan skal du reagere?</a:t>
            </a:r>
          </a:p>
          <a:p>
            <a:pPr marL="285750" indent="-285750">
              <a:buFontTx/>
              <a:buChar char="-"/>
            </a:pPr>
            <a:r>
              <a:rPr lang="da-DK" dirty="0" smtClean="0">
                <a:latin typeface="Arial" panose="020B0604020202020204" pitchFamily="34" charset="0"/>
                <a:cs typeface="Arial" panose="020B0604020202020204" pitchFamily="34" charset="0"/>
              </a:rPr>
              <a:t>Lille uheld</a:t>
            </a:r>
          </a:p>
          <a:p>
            <a:pPr marL="285750" indent="-285750">
              <a:buFontTx/>
              <a:buChar char="-"/>
            </a:pPr>
            <a:r>
              <a:rPr lang="da-DK" dirty="0" smtClean="0">
                <a:latin typeface="Arial" panose="020B0604020202020204" pitchFamily="34" charset="0"/>
                <a:cs typeface="Arial" panose="020B0604020202020204" pitchFamily="34" charset="0"/>
              </a:rPr>
              <a:t>Større uheld</a:t>
            </a:r>
          </a:p>
        </p:txBody>
      </p:sp>
      <p:sp>
        <p:nvSpPr>
          <p:cNvPr id="8" name="Pladsholder til indhold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6146" name="Picture 2" descr="Image result for plaster på knæ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591" y="1751683"/>
            <a:ext cx="2680215" cy="209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27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>
                <a:latin typeface="Arial" panose="020B0604020202020204" pitchFamily="34" charset="0"/>
                <a:cs typeface="Arial" panose="020B0604020202020204" pitchFamily="34" charset="0"/>
              </a:rPr>
              <a:t>Hvis uheldet er ude…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boks 7"/>
          <p:cNvSpPr txBox="1">
            <a:spLocks noGrp="1"/>
          </p:cNvSpPr>
          <p:nvPr>
            <p:ph idx="1"/>
          </p:nvPr>
        </p:nvSpPr>
        <p:spPr>
          <a:xfrm>
            <a:off x="946150" y="1404938"/>
            <a:ext cx="7261225" cy="496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a-DK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Hvordan skal du reagere?</a:t>
            </a:r>
          </a:p>
        </p:txBody>
      </p:sp>
      <p:sp>
        <p:nvSpPr>
          <p:cNvPr id="6" name="Tekstboks 8"/>
          <p:cNvSpPr txBox="1"/>
          <p:nvPr/>
        </p:nvSpPr>
        <p:spPr>
          <a:xfrm>
            <a:off x="946150" y="2092374"/>
            <a:ext cx="578416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da-DK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Egen sikkerhed først!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da-DK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Passagerernes sikkerhed!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da-DK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Skab ro! Ingen </a:t>
            </a:r>
            <a:r>
              <a:rPr lang="da-DK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panik</a:t>
            </a:r>
            <a:r>
              <a:rPr lang="da-DK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da-DK" sz="2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da-DK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Tilkald </a:t>
            </a:r>
            <a:r>
              <a:rPr lang="da-DK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 – eller få andre til </a:t>
            </a:r>
            <a:r>
              <a:rPr lang="da-DK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det!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da-DK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Hvis I har oplevet noget på turen – giv besked!</a:t>
            </a:r>
          </a:p>
          <a:p>
            <a:pPr>
              <a:lnSpc>
                <a:spcPct val="150000"/>
              </a:lnSpc>
            </a:pPr>
            <a:endParaRPr lang="da-DK" sz="2000" dirty="0">
              <a:solidFill>
                <a:prstClr val="black"/>
              </a:solidFill>
            </a:endParaRPr>
          </a:p>
        </p:txBody>
      </p:sp>
      <p:pic>
        <p:nvPicPr>
          <p:cNvPr id="8" name="Billede 7" descr="IMG_5855.jpg"/>
          <p:cNvPicPr>
            <a:picLocks noChangeAspect="1"/>
          </p:cNvPicPr>
          <p:nvPr/>
        </p:nvPicPr>
        <p:blipFill>
          <a:blip r:embed="rId2" cstate="print"/>
          <a:srcRect l="16473" r="22340" b="4690"/>
          <a:stretch>
            <a:fillRect/>
          </a:stretch>
        </p:blipFill>
        <p:spPr>
          <a:xfrm>
            <a:off x="5633299" y="1515410"/>
            <a:ext cx="1690550" cy="15665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9799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Opsamling på </a:t>
            </a:r>
            <a:r>
              <a:rPr lang="da-DK" dirty="0" smtClean="0">
                <a:latin typeface="Arial" panose="020B0604020202020204" pitchFamily="34" charset="0"/>
                <a:cs typeface="Arial" panose="020B0604020202020204" pitchFamily="34" charset="0"/>
              </a:rPr>
              <a:t>dagen og lodtrækning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Billede 1" descr="C:\Users\ans\AppData\Local\Microsoft\Windows\Temporary Internet Files\Content.IE5\S9DH3LNI\MC90043382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858" y="3476070"/>
            <a:ext cx="761332" cy="5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lede 4" descr="C:\Users\ans\AppData\Local\Microsoft\Windows\Temporary Internet Files\Content.IE5\TCSGG5WS\MC90044044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311" y="3364975"/>
            <a:ext cx="902215" cy="611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Billede 3" descr="C:\Users\ans\AppData\Local\Microsoft\Windows\Temporary Internet Files\Content.IE5\S9DH3LNI\MC900440412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647" y="3476531"/>
            <a:ext cx="1028367" cy="563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Image result for vinder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135" y="2761306"/>
            <a:ext cx="2966017" cy="295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12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85471" y="333811"/>
            <a:ext cx="6962886" cy="900879"/>
          </a:xfrm>
        </p:spPr>
        <p:txBody>
          <a:bodyPr/>
          <a:lstStyle/>
          <a:p>
            <a:pPr algn="ctr"/>
            <a:r>
              <a:rPr lang="da-DK" dirty="0" smtClean="0">
                <a:latin typeface="Arial" panose="020B0604020202020204" pitchFamily="34" charset="0"/>
                <a:cs typeface="Arial" panose="020B0604020202020204" pitchFamily="34" charset="0"/>
              </a:rPr>
              <a:t>TAK FOR I DAG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dsholder til indhold 4"/>
          <p:cNvSpPr>
            <a:spLocks noGrp="1"/>
          </p:cNvSpPr>
          <p:nvPr>
            <p:ph idx="1"/>
          </p:nvPr>
        </p:nvSpPr>
        <p:spPr>
          <a:xfrm>
            <a:off x="1036301" y="1260549"/>
            <a:ext cx="72612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da-DK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Nu er I </a:t>
            </a:r>
            <a:r>
              <a:rPr lang="da-DK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Gåbuschauffører</a:t>
            </a:r>
            <a:r>
              <a:rPr lang="da-DK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da-DK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70" y="2194196"/>
            <a:ext cx="5714286" cy="3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52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Tovholdere – afklarende spørgsmål</a:t>
            </a:r>
            <a:r>
              <a:rPr lang="da-DK" dirty="0">
                <a:solidFill>
                  <a:prstClr val="black"/>
                </a:solidFill>
              </a:rPr>
              <a:t/>
            </a:r>
            <a:br>
              <a:rPr lang="da-DK" dirty="0">
                <a:solidFill>
                  <a:prstClr val="black"/>
                </a:solidFill>
              </a:rPr>
            </a:br>
            <a:endParaRPr lang="da-DK" dirty="0"/>
          </a:p>
        </p:txBody>
      </p:sp>
      <p:sp>
        <p:nvSpPr>
          <p:cNvPr id="5" name="Tekstboks 7"/>
          <p:cNvSpPr txBox="1">
            <a:spLocks noGrp="1"/>
          </p:cNvSpPr>
          <p:nvPr>
            <p:ph idx="1"/>
          </p:nvPr>
        </p:nvSpPr>
        <p:spPr>
          <a:xfrm>
            <a:off x="946150" y="1404938"/>
            <a:ext cx="7261225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a-DK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Chaufførjakker 				 Dansk Skoleidræts webshop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a-DK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Passagerveste   				 Dansk Skoleidræts webshop</a:t>
            </a:r>
            <a:endParaRPr lang="da-DK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a-DK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Skilte </a:t>
            </a:r>
            <a:r>
              <a:rPr lang="da-DK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							 Dansk Skoleidræts webshop</a:t>
            </a:r>
            <a:endParaRPr lang="da-DK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a-DK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Plakater, </a:t>
            </a:r>
            <a:r>
              <a:rPr lang="da-DK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flyers</a:t>
            </a:r>
            <a:r>
              <a:rPr lang="da-DK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, skolemateriale	 </a:t>
            </a:r>
            <a:r>
              <a:rPr lang="da-DK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  <a:hlinkClick r:id="rId2"/>
              </a:rPr>
              <a:t>www.gåbus.dk</a:t>
            </a:r>
            <a:endParaRPr lang="da-DK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0" indent="0">
              <a:lnSpc>
                <a:spcPct val="150000"/>
              </a:lnSpc>
              <a:buNone/>
            </a:pPr>
            <a:endParaRPr lang="da-DK" sz="1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0" indent="0">
              <a:lnSpc>
                <a:spcPct val="150000"/>
              </a:lnSpc>
              <a:buNone/>
            </a:pPr>
            <a:endParaRPr lang="da-DK" sz="1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a-DK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Kick </a:t>
            </a:r>
            <a:r>
              <a:rPr lang="da-DK" sz="1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off</a:t>
            </a:r>
            <a:r>
              <a:rPr lang="da-DK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d.?? </a:t>
            </a:r>
            <a:r>
              <a:rPr lang="da-DK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	</a:t>
            </a:r>
            <a:r>
              <a:rPr lang="da-DK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		  		</a:t>
            </a:r>
            <a:r>
              <a:rPr lang="da-DK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Startsted (adresse) og tidspunkt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								 Tidspunkt for ankomst ved skolen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a-DK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								 Dagsprogram og deltagere (og 										kontaktinfo) + passagerer med på dagen!</a:t>
            </a:r>
          </a:p>
          <a:p>
            <a:pPr marL="0" indent="0">
              <a:buNone/>
            </a:pPr>
            <a:endParaRPr lang="da-DK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>
              <a:buFont typeface="Wingdings" panose="05000000000000000000" pitchFamily="2" charset="2"/>
              <a:buChar char="§"/>
            </a:pPr>
            <a:endParaRPr lang="da-DK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da-DK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									</a:t>
            </a:r>
            <a:endParaRPr lang="da-DK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>
              <a:lnSpc>
                <a:spcPct val="150000"/>
              </a:lnSpc>
              <a:buFontTx/>
              <a:buChar char="-"/>
            </a:pPr>
            <a:endParaRPr lang="da-DK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7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boks 1"/>
          <p:cNvSpPr txBox="1">
            <a:spLocks noGrp="1"/>
          </p:cNvSpPr>
          <p:nvPr>
            <p:ph type="title"/>
          </p:nvPr>
        </p:nvSpPr>
        <p:spPr>
          <a:xfrm>
            <a:off x="946150" y="543675"/>
            <a:ext cx="4487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Formålet med Chaufførkurset </a:t>
            </a:r>
            <a:endParaRPr lang="da-DK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boks 1"/>
          <p:cNvSpPr txBox="1"/>
          <p:nvPr/>
        </p:nvSpPr>
        <p:spPr>
          <a:xfrm>
            <a:off x="946150" y="1093010"/>
            <a:ext cx="551946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da-DK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gøre jer </a:t>
            </a:r>
            <a:r>
              <a:rPr lang="da-DK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klar til at være </a:t>
            </a:r>
            <a:r>
              <a:rPr lang="da-DK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chauffører</a:t>
            </a:r>
          </a:p>
          <a:p>
            <a:pPr marL="342900" lvl="0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da-DK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som kontaktpersoner bliver klogere</a:t>
            </a:r>
          </a:p>
          <a:p>
            <a:pPr marL="342900" lvl="0" indent="-342900">
              <a:lnSpc>
                <a:spcPct val="200000"/>
              </a:lnSpc>
              <a:buFont typeface="Wingdings" pitchFamily="2" charset="2"/>
              <a:buChar char="§"/>
            </a:pPr>
            <a:r>
              <a:rPr lang="da-DK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 skal have mulighed for afklarende spørgsmål</a:t>
            </a:r>
            <a:endParaRPr lang="da-DK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da-DK" dirty="0" smtClean="0"/>
          </a:p>
        </p:txBody>
      </p:sp>
      <p:pic>
        <p:nvPicPr>
          <p:cNvPr id="2050" name="Picture 2" descr="Gåbus' billede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" t="28983" r="11056" b="9884"/>
          <a:stretch/>
        </p:blipFill>
        <p:spPr bwMode="auto">
          <a:xfrm>
            <a:off x="1348966" y="3051016"/>
            <a:ext cx="6174463" cy="296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09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Gåbus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tal</a:t>
            </a:r>
            <a:endParaRPr lang="en-US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150" y="1049702"/>
            <a:ext cx="7261225" cy="451167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Pilotprojektet i </a:t>
            </a:r>
            <a:r>
              <a:rPr lang="da-D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2012-2014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a-D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Gåbus</a:t>
            </a:r>
            <a:r>
              <a:rPr lang="da-D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koster ikke noget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a-D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37 </a:t>
            </a:r>
            <a:r>
              <a:rPr lang="da-D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Gåbusskoler</a:t>
            </a:r>
            <a:r>
              <a:rPr lang="da-D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 Danmark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a-D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650 passagerer og 700 chauffører er med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da-DK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Hvor langt har </a:t>
            </a:r>
            <a:r>
              <a:rPr lang="da-DK" sz="16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Gåbusserne</a:t>
            </a:r>
            <a:r>
              <a:rPr lang="da-DK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gået indtil nu?</a:t>
            </a:r>
          </a:p>
          <a:p>
            <a:pPr marL="0" indent="0">
              <a:buNone/>
            </a:pPr>
            <a:endParaRPr lang="da-DK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a-DK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da-DK" sz="1600" b="1" dirty="0"/>
          </a:p>
          <a:p>
            <a:endParaRPr lang="da-DK" sz="1600" b="1" dirty="0"/>
          </a:p>
          <a:p>
            <a:endParaRPr lang="da-DK" sz="1600" b="1" dirty="0"/>
          </a:p>
          <a:p>
            <a:endParaRPr lang="da-DK" sz="1600" b="1" dirty="0"/>
          </a:p>
          <a:p>
            <a:endParaRPr lang="da-DK" sz="1600" b="1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834" y="6248278"/>
            <a:ext cx="1094786" cy="44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Billede 3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675" y="3348489"/>
            <a:ext cx="3421695" cy="2647814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4615" y="6135749"/>
            <a:ext cx="1174803" cy="669925"/>
          </a:xfrm>
          <a:prstGeom prst="rect">
            <a:avLst/>
          </a:prstGeom>
        </p:spPr>
      </p:pic>
      <p:pic>
        <p:nvPicPr>
          <p:cNvPr id="10" name="Picture 8" descr="http://www.aarhus.dk/sitecore/content/Subsites/AarhusKommunesdesignguide/Home/Grundelementer/~/media/Subsites/AAK-Designguide/Billeder-og-grafik/438-x-Y/logo43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489" y="4298002"/>
            <a:ext cx="1011705" cy="51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designmanualen.aalborg.dk/media/768036/Samlet-logo.pn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489" y="3348489"/>
            <a:ext cx="1187597" cy="35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illed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489" y="5521782"/>
            <a:ext cx="892769" cy="47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29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da-DK" sz="2400" b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/>
            </a:r>
            <a:br>
              <a:rPr lang="da-DK" sz="2400" b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a-DK" sz="48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Brainbreak</a:t>
            </a:r>
            <a:endParaRPr lang="da-DK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8979" y="1838454"/>
            <a:ext cx="6195565" cy="347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6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 smtClean="0">
                <a:latin typeface="Arial" panose="020B0604020202020204" pitchFamily="34" charset="0"/>
                <a:cs typeface="Arial" panose="020B0604020202020204" pitchFamily="34" charset="0"/>
              </a:rPr>
              <a:t>Hvad er en </a:t>
            </a:r>
            <a:r>
              <a:rPr lang="da-DK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Gåbus</a:t>
            </a:r>
            <a:r>
              <a:rPr lang="da-DK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ladsholder til indhold 3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2" y="1488243"/>
            <a:ext cx="7261225" cy="4345064"/>
          </a:xfrm>
        </p:spPr>
      </p:pic>
      <p:sp>
        <p:nvSpPr>
          <p:cNvPr id="3" name="Tekstfelt 2"/>
          <p:cNvSpPr txBox="1"/>
          <p:nvPr/>
        </p:nvSpPr>
        <p:spPr>
          <a:xfrm>
            <a:off x="5834743" y="5982789"/>
            <a:ext cx="1785257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da-DK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Klik på billedet - se video</a:t>
            </a:r>
          </a:p>
        </p:txBody>
      </p:sp>
    </p:spTree>
    <p:extLst>
      <p:ext uri="{BB962C8B-B14F-4D97-AF65-F5344CB8AC3E}">
        <p14:creationId xmlns:p14="http://schemas.microsoft.com/office/powerpoint/2010/main" val="536379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Hvem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med i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Gåbus?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152" y="1611371"/>
            <a:ext cx="7261225" cy="4511675"/>
          </a:xfrm>
        </p:spPr>
        <p:txBody>
          <a:bodyPr/>
          <a:lstStyle/>
          <a:p>
            <a:pPr fontAlgn="base">
              <a:buFont typeface="Wingdings" panose="05000000000000000000" pitchFamily="2" charset="2"/>
              <a:buChar char="§"/>
            </a:pPr>
            <a:r>
              <a:rPr lang="da-D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Chauffører</a:t>
            </a:r>
            <a:r>
              <a:rPr lang="da-DK" sz="1600" b="1" dirty="0">
                <a:latin typeface="Arial" panose="020B0604020202020204" pitchFamily="34" charset="0"/>
                <a:cs typeface="Arial" panose="020B0604020202020204" pitchFamily="34" charset="0"/>
              </a:rPr>
              <a:t>:  6. – 9. klasse</a:t>
            </a:r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​  </a:t>
            </a:r>
          </a:p>
          <a:p>
            <a:pPr marL="0" indent="0" fontAlgn="base">
              <a:buNone/>
            </a:pPr>
            <a:r>
              <a:rPr lang="da-DK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da-DK" sz="1600" i="1" dirty="0">
                <a:latin typeface="Arial" panose="020B0604020202020204" pitchFamily="34" charset="0"/>
                <a:cs typeface="Arial" panose="020B0604020202020204" pitchFamily="34" charset="0"/>
              </a:rPr>
              <a:t>Anbefales: Stor cyklistprøve/vurderet egnet</a:t>
            </a:r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marL="0" indent="0" fontAlgn="base">
              <a:buNone/>
            </a:pPr>
            <a:endParaRPr lang="da-D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buFont typeface="Wingdings" panose="05000000000000000000" pitchFamily="2" charset="2"/>
              <a:buChar char="§"/>
            </a:pPr>
            <a:r>
              <a:rPr lang="da-DK" sz="1600" b="1" dirty="0">
                <a:latin typeface="Arial" panose="020B0604020202020204" pitchFamily="34" charset="0"/>
                <a:cs typeface="Arial" panose="020B0604020202020204" pitchFamily="34" charset="0"/>
              </a:rPr>
              <a:t>Passagerer:  0. – 3. klasse​</a:t>
            </a:r>
          </a:p>
          <a:p>
            <a:pPr marL="0" indent="0" fontAlgn="base">
              <a:buNone/>
            </a:pPr>
            <a:r>
              <a:rPr lang="da-DK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da-DK" sz="1600" i="1" dirty="0">
                <a:latin typeface="Arial" panose="020B0604020202020204" pitchFamily="34" charset="0"/>
                <a:cs typeface="Arial" panose="020B0604020202020204" pitchFamily="34" charset="0"/>
              </a:rPr>
              <a:t>Anbefales: </a:t>
            </a:r>
            <a:r>
              <a:rPr lang="da-DK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Gåprøve</a:t>
            </a:r>
            <a:r>
              <a:rPr lang="da-DK" sz="1600" i="1" dirty="0">
                <a:latin typeface="Arial" panose="020B0604020202020204" pitchFamily="34" charset="0"/>
                <a:cs typeface="Arial" panose="020B0604020202020204" pitchFamily="34" charset="0"/>
              </a:rPr>
              <a:t>/vurderet egnet</a:t>
            </a:r>
            <a:r>
              <a:rPr lang="da-D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pPr marL="0" indent="0" fontAlgn="base">
              <a:buNone/>
            </a:pPr>
            <a:endParaRPr lang="da-DK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buFont typeface="Wingdings" panose="05000000000000000000" pitchFamily="2" charset="2"/>
              <a:buChar char="§"/>
            </a:pPr>
            <a:r>
              <a:rPr lang="da-DK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Samtykkeerklæringer</a:t>
            </a:r>
          </a:p>
          <a:p>
            <a:pPr marL="0" indent="0" fontAlgn="base">
              <a:buNone/>
            </a:pPr>
            <a:endParaRPr lang="da-DK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buNone/>
            </a:pPr>
            <a:endParaRPr lang="da-DK" sz="1400" dirty="0"/>
          </a:p>
          <a:p>
            <a:endParaRPr lang="en-US" dirty="0"/>
          </a:p>
        </p:txBody>
      </p:sp>
      <p:pic>
        <p:nvPicPr>
          <p:cNvPr id="4" name="Picture 2" descr="http://www.gåogcyklebusser.dk/sites/default/files/images/Kickoff%20Skanderborg%20marts%202013%20007%2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053" y="1605661"/>
            <a:ext cx="1884985" cy="270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9539" y="3575013"/>
            <a:ext cx="2565779" cy="218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67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Hvor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mange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kan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være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med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cap="none" dirty="0" err="1"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Gåbus?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6151" y="1326563"/>
            <a:ext cx="7261225" cy="4511675"/>
          </a:xfrm>
        </p:spPr>
        <p:txBody>
          <a:bodyPr>
            <a:normAutofit/>
          </a:bodyPr>
          <a:lstStyle/>
          <a:p>
            <a:pPr fontAlgn="base">
              <a:buFont typeface="Wingdings" panose="05000000000000000000" pitchFamily="2" charset="2"/>
              <a:buChar char="§"/>
            </a:pPr>
            <a:r>
              <a:rPr lang="da-DK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da-DK" sz="1800" dirty="0">
                <a:latin typeface="Arial" panose="020B0604020202020204" pitchFamily="34" charset="0"/>
                <a:cs typeface="Arial" panose="020B0604020202020204" pitchFamily="34" charset="0"/>
              </a:rPr>
              <a:t>chauffører pr. bus – en foran og en bagved </a:t>
            </a:r>
          </a:p>
          <a:p>
            <a:pPr fontAlgn="base">
              <a:buFont typeface="Wingdings" panose="05000000000000000000" pitchFamily="2" charset="2"/>
              <a:buChar char="§"/>
            </a:pPr>
            <a:endParaRPr lang="da-DK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buFont typeface="Wingdings" panose="05000000000000000000" pitchFamily="2" charset="2"/>
              <a:buChar char="§"/>
            </a:pPr>
            <a:r>
              <a:rPr lang="da-DK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da-DK" sz="1800" dirty="0">
                <a:latin typeface="Arial" panose="020B0604020202020204" pitchFamily="34" charset="0"/>
                <a:cs typeface="Arial" panose="020B0604020202020204" pitchFamily="34" charset="0"/>
              </a:rPr>
              <a:t>passagerer </a:t>
            </a:r>
            <a:r>
              <a:rPr lang="da-DK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pr. </a:t>
            </a:r>
            <a:r>
              <a:rPr lang="da-DK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Gåbus</a:t>
            </a:r>
            <a:r>
              <a:rPr lang="da-DK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800" dirty="0">
                <a:latin typeface="Arial" panose="020B0604020202020204" pitchFamily="34" charset="0"/>
                <a:cs typeface="Arial" panose="020B0604020202020204" pitchFamily="34" charset="0"/>
              </a:rPr>
              <a:t>– alt efter lokale </a:t>
            </a:r>
            <a:r>
              <a:rPr lang="da-DK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forhold</a:t>
            </a:r>
          </a:p>
          <a:p>
            <a:pPr marL="0" indent="0" fontAlgn="base">
              <a:buNone/>
            </a:pPr>
            <a:endParaRPr lang="da-DK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buFont typeface="Wingdings" panose="05000000000000000000" pitchFamily="2" charset="2"/>
              <a:buChar char="§"/>
            </a:pPr>
            <a:r>
              <a:rPr lang="da-DK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Husk: Flere </a:t>
            </a:r>
            <a:r>
              <a:rPr lang="da-DK" sz="1800" dirty="0">
                <a:latin typeface="Arial" panose="020B0604020202020204" pitchFamily="34" charset="0"/>
                <a:cs typeface="Arial" panose="020B0604020202020204" pitchFamily="34" charset="0"/>
              </a:rPr>
              <a:t>chauffør-sæt </a:t>
            </a:r>
            <a:r>
              <a:rPr lang="da-DK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da-DK" sz="1800" dirty="0">
                <a:latin typeface="Arial" panose="020B0604020202020204" pitchFamily="34" charset="0"/>
                <a:cs typeface="Arial" panose="020B0604020202020204" pitchFamily="34" charset="0"/>
              </a:rPr>
              <a:t>ved sygdom, udskiftning osv.</a:t>
            </a:r>
          </a:p>
          <a:p>
            <a:pPr fontAlgn="base">
              <a:buFont typeface="Wingdings" panose="05000000000000000000" pitchFamily="2" charset="2"/>
              <a:buChar char="§"/>
            </a:pPr>
            <a:endParaRPr lang="da-DK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buFont typeface="Wingdings" panose="05000000000000000000" pitchFamily="2" charset="2"/>
              <a:buChar char="§"/>
            </a:pPr>
            <a:endParaRPr lang="da-DK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buNone/>
            </a:pPr>
            <a:endParaRPr lang="da-D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617" y="3138862"/>
            <a:ext cx="4611700" cy="318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6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_GaaBus_Skabelon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B305A"/>
      </a:accent1>
      <a:accent2>
        <a:srgbClr val="62BB46"/>
      </a:accent2>
      <a:accent3>
        <a:srgbClr val="000000"/>
      </a:accent3>
      <a:accent4>
        <a:srgbClr val="DA3E72"/>
      </a:accent4>
      <a:accent5>
        <a:srgbClr val="F9C737"/>
      </a:accent5>
      <a:accent6>
        <a:srgbClr val="63A0C2"/>
      </a:accent6>
      <a:hlink>
        <a:srgbClr val="E3837D"/>
      </a:hlink>
      <a:folHlink>
        <a:srgbClr val="C3BBA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sz="1400" dirty="0" err="1" smtClean="0">
            <a:latin typeface="Helvetica Neue"/>
            <a:cs typeface="Helvetica Neue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lIns="0" rtlCol="0">
        <a:spAutoFit/>
      </a:bodyPr>
      <a:lstStyle>
        <a:defPPr>
          <a:defRPr sz="1200" dirty="0" err="1" smtClean="0">
            <a:latin typeface="Helvetica Neue"/>
            <a:cs typeface="Helvetica Neue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_GaaBus_Skabelon [Skrivebeskyttet]" id="{4D56D037-8C93-4A96-9100-CC95538459D2}" vid="{53DC4777-1172-4152-B929-C47EEB5F4B82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Ppt_GaaBus_Skabelon</Template>
  <TotalTime>2630</TotalTime>
  <Words>696</Words>
  <Application>Microsoft Office PowerPoint</Application>
  <PresentationFormat>Skærmshow (4:3)</PresentationFormat>
  <Paragraphs>217</Paragraphs>
  <Slides>37</Slides>
  <Notes>18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37</vt:i4>
      </vt:variant>
    </vt:vector>
  </HeadingPairs>
  <TitlesOfParts>
    <vt:vector size="43" baseType="lpstr">
      <vt:lpstr>Arial</vt:lpstr>
      <vt:lpstr>Calibri</vt:lpstr>
      <vt:lpstr>Constantia</vt:lpstr>
      <vt:lpstr>Helvetica Neue</vt:lpstr>
      <vt:lpstr>Wingdings</vt:lpstr>
      <vt:lpstr>Ppt_GaaBus_Skabelon</vt:lpstr>
      <vt:lpstr> VELKOMMEN TIL GÅBUSKURSUS - EN SIKKER, SUND OG SOCIAL START PÅ DAGEN -</vt:lpstr>
      <vt:lpstr>Dansk Skoleidræt – Sunde Børn Bevæger Skolen</vt:lpstr>
      <vt:lpstr>Dagens program:</vt:lpstr>
      <vt:lpstr>Formålet med Chaufførkurset </vt:lpstr>
      <vt:lpstr>Gåbus i tal</vt:lpstr>
      <vt:lpstr>Brainbreak</vt:lpstr>
      <vt:lpstr>Hvad er en Gåbus?</vt:lpstr>
      <vt:lpstr>Hvem er med i en Gåbus?</vt:lpstr>
      <vt:lpstr>Hvor mange kan være med i en Gåbus?</vt:lpstr>
      <vt:lpstr>Hvorfor en Gåbus?</vt:lpstr>
      <vt:lpstr>Din rolle som Gåbuschauffør</vt:lpstr>
      <vt:lpstr>Din rolle som Gåbuschauffør</vt:lpstr>
      <vt:lpstr>Frugt</vt:lpstr>
      <vt:lpstr>Introduktion til app´en</vt:lpstr>
      <vt:lpstr>Introduktion til app´en</vt:lpstr>
      <vt:lpstr>App´en – vigtigt altid!</vt:lpstr>
      <vt:lpstr>App´en – kortvisninger </vt:lpstr>
      <vt:lpstr>App´en – passagerliste</vt:lpstr>
      <vt:lpstr>App´en – forældrebesked 1</vt:lpstr>
      <vt:lpstr>App´en – fortryd indtastning</vt:lpstr>
      <vt:lpstr>App´en – forældrebesked 2</vt:lpstr>
      <vt:lpstr>App´en – ankomst til skolen </vt:lpstr>
      <vt:lpstr>App´en – forældrebesked 3 </vt:lpstr>
      <vt:lpstr>App´en – profilbillede </vt:lpstr>
      <vt:lpstr>App´en – profilbillede </vt:lpstr>
      <vt:lpstr>App´en – beskæring </vt:lpstr>
      <vt:lpstr>App´en – jeres rute</vt:lpstr>
      <vt:lpstr>Gåbus på vores skole – klargøring </vt:lpstr>
      <vt:lpstr>Frokost</vt:lpstr>
      <vt:lpstr> At være chauffør i en Gåbus  </vt:lpstr>
      <vt:lpstr>At være chauffør i en Gåbus</vt:lpstr>
      <vt:lpstr>At være chauffør i en Gåbus</vt:lpstr>
      <vt:lpstr>Hvis uheldet er ude…</vt:lpstr>
      <vt:lpstr>Hvis uheldet er ude…</vt:lpstr>
      <vt:lpstr>Opsamling på dagen og lodtrækning</vt:lpstr>
      <vt:lpstr>TAK FOR I DAG</vt:lpstr>
      <vt:lpstr>Tovholdere – afklarende spørgsmål </vt:lpstr>
    </vt:vector>
  </TitlesOfParts>
  <Company>Operate A/S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VELKOMMEN TIL GÅBUSKURSUS - EN SIKKER, SUND OG SOCIAL START PÅ DAGEN!</dc:title>
  <dc:creator>Martin Vilhelm Jensen</dc:creator>
  <cp:lastModifiedBy>Kim Henriksen</cp:lastModifiedBy>
  <cp:revision>293</cp:revision>
  <cp:lastPrinted>2016-10-04T09:25:56Z</cp:lastPrinted>
  <dcterms:created xsi:type="dcterms:W3CDTF">2015-06-24T06:56:50Z</dcterms:created>
  <dcterms:modified xsi:type="dcterms:W3CDTF">2017-03-28T07:38:49Z</dcterms:modified>
</cp:coreProperties>
</file>