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83" r:id="rId3"/>
    <p:sldId id="284" r:id="rId4"/>
    <p:sldId id="282" r:id="rId5"/>
    <p:sldId id="279" r:id="rId6"/>
    <p:sldId id="280" r:id="rId7"/>
    <p:sldId id="281" r:id="rId8"/>
    <p:sldId id="268" r:id="rId9"/>
    <p:sldId id="274" r:id="rId10"/>
    <p:sldId id="275" r:id="rId11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85">
          <p15:clr>
            <a:srgbClr val="A4A3A4"/>
          </p15:clr>
        </p15:guide>
        <p15:guide id="2" orient="horz" pos="3727">
          <p15:clr>
            <a:srgbClr val="A4A3A4"/>
          </p15:clr>
        </p15:guide>
        <p15:guide id="3" pos="5170">
          <p15:clr>
            <a:srgbClr val="A4A3A4"/>
          </p15:clr>
        </p15:guide>
        <p15:guide id="4" pos="5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16" autoAdjust="0"/>
  </p:normalViewPr>
  <p:slideViewPr>
    <p:cSldViewPr snapToGrid="0" snapToObjects="1">
      <p:cViewPr varScale="1">
        <p:scale>
          <a:sx n="108" d="100"/>
          <a:sy n="108" d="100"/>
        </p:scale>
        <p:origin x="1704" y="78"/>
      </p:cViewPr>
      <p:guideLst>
        <p:guide orient="horz" pos="885"/>
        <p:guide orient="horz" pos="3727"/>
        <p:guide pos="5170"/>
        <p:guide pos="5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5AC50-36D7-40CD-A134-EA250E11883A}" type="datetimeFigureOut">
              <a:rPr lang="da-DK" smtClean="0"/>
              <a:t>30-05-2018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EFCAF-E2AB-4D06-B80C-70D6B5309F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992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EFCAF-E2AB-4D06-B80C-70D6B5309F8D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5238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3013"/>
            <a:ext cx="4475163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err="1" smtClean="0"/>
              <a:t>Det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gratis at </a:t>
            </a:r>
            <a:r>
              <a:rPr lang="en-US" baseline="0" dirty="0" err="1" smtClean="0"/>
              <a:t>komme</a:t>
            </a:r>
            <a:r>
              <a:rPr lang="en-US" baseline="0" dirty="0" smtClean="0"/>
              <a:t> med </a:t>
            </a:r>
            <a:r>
              <a:rPr lang="en-US" baseline="0" dirty="0" err="1" smtClean="0"/>
              <a:t>på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vognen</a:t>
            </a:r>
            <a:r>
              <a:rPr lang="en-US" baseline="0" dirty="0" smtClean="0"/>
              <a:t>”. Se </a:t>
            </a:r>
            <a:r>
              <a:rPr lang="en-US" baseline="0" dirty="0" err="1" smtClean="0"/>
              <a:t>næste</a:t>
            </a:r>
            <a:r>
              <a:rPr lang="en-US" baseline="0" dirty="0" smtClean="0"/>
              <a:t> slide.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På</a:t>
            </a:r>
            <a:r>
              <a:rPr lang="en-US" baseline="0" dirty="0" smtClean="0"/>
              <a:t> www.gåbus.dk finder I </a:t>
            </a:r>
            <a:r>
              <a:rPr lang="en-US" baseline="0" dirty="0" err="1" smtClean="0"/>
              <a:t>yderligere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oplysninger</a:t>
            </a:r>
            <a:r>
              <a:rPr lang="en-US" baseline="0" dirty="0" smtClean="0"/>
              <a:t> og </a:t>
            </a:r>
            <a:r>
              <a:rPr lang="en-US" baseline="0" dirty="0" err="1" smtClean="0"/>
              <a:t>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læse</a:t>
            </a:r>
            <a:r>
              <a:rPr lang="en-US" baseline="0" dirty="0" smtClean="0"/>
              <a:t> mere om </a:t>
            </a:r>
            <a:r>
              <a:rPr lang="en-US" baseline="0" dirty="0" err="1" smtClean="0"/>
              <a:t>projektet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EAA7B-6F85-442A-81B1-71072EA37867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24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3013"/>
            <a:ext cx="4475163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="1" dirty="0" err="1" smtClean="0"/>
              <a:t>Gåbusvideo</a:t>
            </a:r>
            <a:r>
              <a:rPr lang="en-US" b="1" dirty="0" smtClean="0"/>
              <a:t> (</a:t>
            </a:r>
            <a:r>
              <a:rPr lang="en-US" b="1" dirty="0" err="1" smtClean="0"/>
              <a:t>klik</a:t>
            </a:r>
            <a:r>
              <a:rPr lang="en-US" b="1" dirty="0" smtClean="0"/>
              <a:t> </a:t>
            </a:r>
            <a:r>
              <a:rPr lang="en-US" b="1" dirty="0" err="1" smtClean="0"/>
              <a:t>på</a:t>
            </a:r>
            <a:r>
              <a:rPr lang="en-US" b="1" dirty="0" smtClean="0"/>
              <a:t> </a:t>
            </a:r>
            <a:r>
              <a:rPr lang="en-US" b="1" dirty="0" err="1" smtClean="0"/>
              <a:t>billedet</a:t>
            </a:r>
            <a:r>
              <a:rPr lang="en-US" b="1" dirty="0" smtClean="0"/>
              <a:t>):</a:t>
            </a:r>
            <a:r>
              <a:rPr lang="en-US" b="1" baseline="0" dirty="0" smtClean="0"/>
              <a:t> </a:t>
            </a:r>
            <a:r>
              <a:rPr lang="en-US" baseline="0" dirty="0" smtClean="0"/>
              <a:t>Giver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kort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smagsprøve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på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Gåbus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flere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perspektiver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passager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forældre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lærer</a:t>
            </a:r>
            <a:r>
              <a:rPr lang="en-US" baseline="0" dirty="0" smtClean="0"/>
              <a:t> og </a:t>
            </a:r>
            <a:r>
              <a:rPr lang="en-US" baseline="0" dirty="0" err="1" smtClean="0"/>
              <a:t>skoleledelse</a:t>
            </a:r>
            <a:r>
              <a:rPr lang="en-US" baseline="0" dirty="0" smtClean="0"/>
              <a:t>.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EAA7B-6F85-442A-81B1-71072EA37867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72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3013"/>
            <a:ext cx="4475163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="1" baseline="0" dirty="0" smtClean="0"/>
              <a:t>OBS: </a:t>
            </a:r>
            <a:r>
              <a:rPr lang="en-US" baseline="0" dirty="0" err="1" smtClean="0"/>
              <a:t>Det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her </a:t>
            </a:r>
            <a:r>
              <a:rPr lang="en-US" baseline="0" dirty="0" err="1" smtClean="0"/>
              <a:t>vigtigt</a:t>
            </a:r>
            <a:r>
              <a:rPr lang="en-US" baseline="0" dirty="0" smtClean="0"/>
              <a:t>, at </a:t>
            </a:r>
            <a:r>
              <a:rPr lang="en-US" baseline="0" dirty="0" err="1" smtClean="0"/>
              <a:t>læreren</a:t>
            </a:r>
            <a:r>
              <a:rPr lang="en-US" baseline="0" dirty="0" smtClean="0"/>
              <a:t>/</a:t>
            </a:r>
            <a:r>
              <a:rPr lang="en-US" baseline="0" dirty="0" err="1" smtClean="0"/>
              <a:t>tovholderen</a:t>
            </a:r>
            <a:r>
              <a:rPr lang="en-US" baseline="0" dirty="0" smtClean="0"/>
              <a:t> i sin </a:t>
            </a:r>
            <a:r>
              <a:rPr lang="en-US" baseline="0" dirty="0" err="1" smtClean="0"/>
              <a:t>rekruttering</a:t>
            </a:r>
            <a:r>
              <a:rPr lang="en-US" baseline="0" dirty="0" smtClean="0"/>
              <a:t> og </a:t>
            </a:r>
            <a:r>
              <a:rPr lang="en-US" baseline="0" dirty="0" err="1" smtClean="0"/>
              <a:t>vurdering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kommende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chauffører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især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modenhed</a:t>
            </a:r>
            <a:r>
              <a:rPr lang="en-US" baseline="0" dirty="0" smtClean="0"/>
              <a:t> og </a:t>
            </a:r>
            <a:r>
              <a:rPr lang="en-US" baseline="0" dirty="0" err="1" smtClean="0"/>
              <a:t>ansvarsbevidsthed</a:t>
            </a:r>
            <a:r>
              <a:rPr lang="en-US" baseline="0" dirty="0" smtClean="0"/>
              <a:t>.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dirty="0" err="1" smtClean="0"/>
              <a:t>Som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passager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skal</a:t>
            </a:r>
            <a:r>
              <a:rPr lang="en-US" baseline="0" dirty="0" smtClean="0"/>
              <a:t> man </a:t>
            </a:r>
            <a:r>
              <a:rPr lang="en-US" baseline="0" dirty="0" err="1" smtClean="0"/>
              <a:t>også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være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moden</a:t>
            </a:r>
            <a:r>
              <a:rPr lang="en-US" baseline="0" dirty="0" smtClean="0"/>
              <a:t> – “</a:t>
            </a:r>
            <a:r>
              <a:rPr lang="en-US" baseline="0" dirty="0" err="1" smtClean="0"/>
              <a:t>parat</a:t>
            </a:r>
            <a:r>
              <a:rPr lang="en-US" baseline="0" dirty="0" smtClean="0"/>
              <a:t>” – </a:t>
            </a:r>
            <a:r>
              <a:rPr lang="en-US" baseline="0" dirty="0" err="1" smtClean="0"/>
              <a:t>til</a:t>
            </a:r>
            <a:r>
              <a:rPr lang="en-US" baseline="0" dirty="0" smtClean="0"/>
              <a:t> at </a:t>
            </a:r>
            <a:r>
              <a:rPr lang="en-US" baseline="0" dirty="0" err="1" smtClean="0"/>
              <a:t>modtage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kollektiv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besked</a:t>
            </a:r>
            <a:r>
              <a:rPr lang="en-US" baseline="0" dirty="0" smtClean="0"/>
              <a:t>. Et </a:t>
            </a:r>
            <a:r>
              <a:rPr lang="en-US" baseline="0" dirty="0" err="1" smtClean="0"/>
              <a:t>kendskab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til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mest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basale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færdselsregler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også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ønskeligt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EAA7B-6F85-442A-81B1-71072EA37867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83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3013"/>
            <a:ext cx="4475163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Der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klar</a:t>
            </a:r>
            <a:r>
              <a:rPr lang="en-US" dirty="0" smtClean="0"/>
              <a:t>, fast </a:t>
            </a:r>
            <a:r>
              <a:rPr lang="en-US" dirty="0" err="1" smtClean="0"/>
              <a:t>struktur</a:t>
            </a:r>
            <a:r>
              <a:rPr lang="en-US" dirty="0" smtClean="0"/>
              <a:t> om </a:t>
            </a:r>
            <a:r>
              <a:rPr lang="en-US" dirty="0" err="1" smtClean="0"/>
              <a:t>Gåbus</a:t>
            </a:r>
            <a:r>
              <a:rPr lang="en-US" dirty="0" smtClean="0"/>
              <a:t> </a:t>
            </a:r>
            <a:r>
              <a:rPr lang="en-US" dirty="0" err="1" smtClean="0"/>
              <a:t>ift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bemanding</a:t>
            </a:r>
            <a:r>
              <a:rPr lang="en-US" baseline="0" dirty="0" smtClean="0"/>
              <a:t>.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I </a:t>
            </a:r>
            <a:r>
              <a:rPr lang="en-US" dirty="0" err="1" smtClean="0"/>
              <a:t>forhold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</a:t>
            </a:r>
            <a:r>
              <a:rPr lang="en-US" dirty="0" err="1" smtClean="0"/>
              <a:t>sikkerhed</a:t>
            </a:r>
            <a:r>
              <a:rPr lang="en-US" dirty="0" smtClean="0"/>
              <a:t> (</a:t>
            </a:r>
            <a:r>
              <a:rPr lang="en-US" dirty="0" err="1" smtClean="0"/>
              <a:t>Rådet</a:t>
            </a:r>
            <a:r>
              <a:rPr lang="en-US" dirty="0" smtClean="0"/>
              <a:t> for </a:t>
            </a:r>
            <a:r>
              <a:rPr lang="en-US" dirty="0" err="1" smtClean="0"/>
              <a:t>Sikker</a:t>
            </a:r>
            <a:r>
              <a:rPr lang="en-US" dirty="0" smtClean="0"/>
              <a:t> </a:t>
            </a:r>
            <a:r>
              <a:rPr lang="en-US" dirty="0" err="1" smtClean="0"/>
              <a:t>Trafik</a:t>
            </a:r>
            <a:r>
              <a:rPr lang="en-US" dirty="0" smtClean="0"/>
              <a:t>)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anbefales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det</a:t>
            </a:r>
            <a:r>
              <a:rPr lang="en-US" baseline="0" dirty="0" smtClean="0"/>
              <a:t>, at der max.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12 </a:t>
            </a:r>
            <a:r>
              <a:rPr lang="en-US" baseline="0" dirty="0" err="1" smtClean="0"/>
              <a:t>passagerer</a:t>
            </a:r>
            <a:r>
              <a:rPr lang="en-US" baseline="0" dirty="0" smtClean="0"/>
              <a:t> i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Gåbus</a:t>
            </a:r>
            <a:r>
              <a:rPr lang="en-US" baseline="0" dirty="0" smtClean="0"/>
              <a:t>. Der </a:t>
            </a:r>
            <a:r>
              <a:rPr lang="en-US" b="1" u="sng" baseline="0" dirty="0" err="1" smtClean="0"/>
              <a:t>skal</a:t>
            </a:r>
            <a:r>
              <a:rPr lang="en-US" b="0" u="none" baseline="0" dirty="0" smtClean="0"/>
              <a:t> </a:t>
            </a:r>
            <a:r>
              <a:rPr lang="en-US" b="0" u="none" baseline="0" dirty="0" err="1" smtClean="0"/>
              <a:t>altid</a:t>
            </a:r>
            <a:r>
              <a:rPr lang="en-US" b="0" u="none" baseline="0" dirty="0" smtClean="0"/>
              <a:t> </a:t>
            </a:r>
            <a:r>
              <a:rPr lang="en-US" b="0" u="none" baseline="0" dirty="0" err="1" smtClean="0"/>
              <a:t>være</a:t>
            </a:r>
            <a:r>
              <a:rPr lang="en-US" b="0" u="none" baseline="0" dirty="0" smtClean="0"/>
              <a:t> to </a:t>
            </a:r>
            <a:r>
              <a:rPr lang="en-US" b="0" u="none" baseline="0" dirty="0" err="1" smtClean="0"/>
              <a:t>chauffører</a:t>
            </a:r>
            <a:r>
              <a:rPr lang="en-US" b="0" u="none" baseline="0" dirty="0" smtClean="0"/>
              <a:t> I </a:t>
            </a:r>
            <a:r>
              <a:rPr lang="en-US" b="0" u="none" baseline="0" dirty="0" err="1" smtClean="0"/>
              <a:t>Gåbussen</a:t>
            </a:r>
            <a:r>
              <a:rPr lang="en-US" b="0" u="none" baseline="0" dirty="0" smtClean="0"/>
              <a:t>.</a:t>
            </a:r>
          </a:p>
          <a:p>
            <a:pPr marL="171450" indent="-171450">
              <a:buFontTx/>
              <a:buChar char="-"/>
            </a:pPr>
            <a:endParaRPr lang="en-US" b="0" u="none" baseline="0" dirty="0" smtClean="0"/>
          </a:p>
          <a:p>
            <a:pPr marL="171450" indent="-171450">
              <a:buFontTx/>
              <a:buChar char="-"/>
            </a:pPr>
            <a:r>
              <a:rPr lang="en-US" b="1" dirty="0" err="1" smtClean="0"/>
              <a:t>Godt</a:t>
            </a:r>
            <a:r>
              <a:rPr lang="en-US" b="1" dirty="0" smtClean="0"/>
              <a:t> </a:t>
            </a:r>
            <a:r>
              <a:rPr lang="en-US" b="1" dirty="0" err="1" smtClean="0"/>
              <a:t>råd</a:t>
            </a:r>
            <a:r>
              <a:rPr lang="en-US" b="1" dirty="0" smtClean="0"/>
              <a:t>: </a:t>
            </a:r>
            <a:r>
              <a:rPr lang="en-US" b="0" dirty="0" err="1" smtClean="0"/>
              <a:t>Det</a:t>
            </a:r>
            <a:r>
              <a:rPr lang="en-US" b="0" dirty="0" smtClean="0"/>
              <a:t> </a:t>
            </a:r>
            <a:r>
              <a:rPr lang="en-US" b="0" dirty="0" err="1" smtClean="0"/>
              <a:t>er</a:t>
            </a:r>
            <a:r>
              <a:rPr lang="en-US" b="0" dirty="0" smtClean="0"/>
              <a:t> </a:t>
            </a:r>
            <a:r>
              <a:rPr lang="en-US" b="0" dirty="0" err="1" smtClean="0"/>
              <a:t>en</a:t>
            </a:r>
            <a:r>
              <a:rPr lang="en-US" b="0" baseline="0" dirty="0" smtClean="0"/>
              <a:t> god ide at </a:t>
            </a:r>
            <a:r>
              <a:rPr lang="en-US" b="0" baseline="0" dirty="0" err="1" smtClean="0"/>
              <a:t>starte</a:t>
            </a:r>
            <a:r>
              <a:rPr lang="en-US" b="0" baseline="0" dirty="0" smtClean="0"/>
              <a:t> op med </a:t>
            </a:r>
            <a:r>
              <a:rPr lang="en-US" b="0" baseline="0" dirty="0" err="1" smtClean="0"/>
              <a:t>flere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ruter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på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skolen</a:t>
            </a:r>
            <a:r>
              <a:rPr lang="en-US" b="0" baseline="0" dirty="0" smtClean="0"/>
              <a:t> – </a:t>
            </a:r>
            <a:r>
              <a:rPr lang="en-US" b="0" baseline="0" dirty="0" err="1" smtClean="0"/>
              <a:t>en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Gåbus</a:t>
            </a:r>
            <a:r>
              <a:rPr lang="en-US" b="0" baseline="0" dirty="0" smtClean="0"/>
              <a:t> = </a:t>
            </a:r>
            <a:r>
              <a:rPr lang="en-US" b="0" baseline="0" dirty="0" err="1" smtClean="0"/>
              <a:t>en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rute</a:t>
            </a:r>
            <a:r>
              <a:rPr lang="en-US" b="0" baseline="0" dirty="0" smtClean="0"/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EAA7B-6F85-442A-81B1-71072EA37867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81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a-DK" b="1" dirty="0" smtClean="0">
                <a:solidFill>
                  <a:schemeClr val="tx1"/>
                </a:solidFill>
              </a:rPr>
              <a:t>Sikkert: </a:t>
            </a:r>
            <a:r>
              <a:rPr lang="da-DK" dirty="0" smtClean="0">
                <a:solidFill>
                  <a:schemeClr val="tx1"/>
                </a:solidFill>
              </a:rPr>
              <a:t>Passagererne</a:t>
            </a:r>
            <a:r>
              <a:rPr lang="da-DK" baseline="0" dirty="0" smtClean="0">
                <a:solidFill>
                  <a:schemeClr val="tx1"/>
                </a:solidFill>
              </a:rPr>
              <a:t> går med ældre, udvalgte og uddannede chauffører/elever. De er uddannet på et chaufførkursus udarbejdet af Dansk Skoleidræt og Rådet for Sikker Trafik.</a:t>
            </a:r>
          </a:p>
          <a:p>
            <a:pPr marL="171450" indent="-171450">
              <a:buFontTx/>
              <a:buChar char="-"/>
            </a:pPr>
            <a:r>
              <a:rPr lang="da-DK" b="1" baseline="0" dirty="0" smtClean="0">
                <a:solidFill>
                  <a:schemeClr val="tx1"/>
                </a:solidFill>
              </a:rPr>
              <a:t>Trafik omkring skolen: </a:t>
            </a:r>
            <a:r>
              <a:rPr lang="da-DK" baseline="0" dirty="0" err="1" smtClean="0">
                <a:solidFill>
                  <a:schemeClr val="tx1"/>
                </a:solidFill>
              </a:rPr>
              <a:t>Gåbus</a:t>
            </a:r>
            <a:r>
              <a:rPr lang="da-DK" baseline="0" dirty="0" smtClean="0">
                <a:solidFill>
                  <a:schemeClr val="tx1"/>
                </a:solidFill>
              </a:rPr>
              <a:t> medfører færre biler omkring skolen – og potentielt færre farlige situationer. </a:t>
            </a:r>
          </a:p>
          <a:p>
            <a:pPr marL="171450" indent="-171450">
              <a:buFontTx/>
              <a:buChar char="-"/>
            </a:pPr>
            <a:r>
              <a:rPr lang="da-DK" b="1" baseline="0" dirty="0" smtClean="0">
                <a:solidFill>
                  <a:schemeClr val="tx1"/>
                </a:solidFill>
              </a:rPr>
              <a:t>Fællesskab og trivsel: </a:t>
            </a:r>
            <a:r>
              <a:rPr lang="da-DK" baseline="0" dirty="0" smtClean="0">
                <a:solidFill>
                  <a:schemeClr val="tx1"/>
                </a:solidFill>
              </a:rPr>
              <a:t>Fællesskab små og store imellem. God start på dagen. Både passagerer og chauffører vokser af det.</a:t>
            </a:r>
          </a:p>
          <a:p>
            <a:pPr marL="171450" indent="-171450">
              <a:buFontTx/>
              <a:buChar char="-"/>
            </a:pPr>
            <a:r>
              <a:rPr lang="da-DK" b="1" baseline="0" dirty="0" err="1" smtClean="0">
                <a:solidFill>
                  <a:schemeClr val="tx1"/>
                </a:solidFill>
              </a:rPr>
              <a:t>Skoleklar</a:t>
            </a:r>
            <a:r>
              <a:rPr lang="da-DK" b="1" baseline="0" dirty="0" smtClean="0">
                <a:solidFill>
                  <a:schemeClr val="tx1"/>
                </a:solidFill>
              </a:rPr>
              <a:t> (og Sundt): </a:t>
            </a:r>
            <a:r>
              <a:rPr lang="da-DK" baseline="0" dirty="0" smtClean="0">
                <a:solidFill>
                  <a:schemeClr val="tx1"/>
                </a:solidFill>
              </a:rPr>
              <a:t>Aktiv og frisk start på dagen. Motion fra morgenstunden. Aktiv transport fremmer koncentration og læring. </a:t>
            </a:r>
          </a:p>
          <a:p>
            <a:pPr marL="171450" indent="-171450">
              <a:buFontTx/>
              <a:buChar char="-"/>
            </a:pPr>
            <a:r>
              <a:rPr lang="da-DK" b="1" baseline="0" dirty="0" smtClean="0">
                <a:solidFill>
                  <a:schemeClr val="tx1"/>
                </a:solidFill>
              </a:rPr>
              <a:t>Hjælp i en presset morgenstund: </a:t>
            </a:r>
            <a:r>
              <a:rPr lang="da-DK" baseline="0" dirty="0" smtClean="0">
                <a:solidFill>
                  <a:schemeClr val="tx1"/>
                </a:solidFill>
              </a:rPr>
              <a:t>Barnet transporterer sig selv til skole – og det kan hjælpe til en mindre hektisk morgen. </a:t>
            </a:r>
            <a:r>
              <a:rPr lang="da-DK" baseline="0" dirty="0" err="1" smtClean="0">
                <a:solidFill>
                  <a:schemeClr val="tx1"/>
                </a:solidFill>
              </a:rPr>
              <a:t>Gåbus</a:t>
            </a:r>
            <a:r>
              <a:rPr lang="da-DK" baseline="0" dirty="0" smtClean="0">
                <a:solidFill>
                  <a:schemeClr val="tx1"/>
                </a:solidFill>
              </a:rPr>
              <a:t> følger en fast rute- og tidsplan – og bringer barnet sikkert i skole til tiden.</a:t>
            </a:r>
          </a:p>
          <a:p>
            <a:pPr marL="171450" indent="-171450">
              <a:buFontTx/>
              <a:buChar char="-"/>
            </a:pPr>
            <a:endParaRPr lang="da-DK" baseline="0" dirty="0" smtClean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da-DK" b="1" baseline="0" dirty="0" smtClean="0">
                <a:solidFill>
                  <a:schemeClr val="tx1"/>
                </a:solidFill>
              </a:rPr>
              <a:t>OBS: </a:t>
            </a:r>
            <a:r>
              <a:rPr lang="da-DK" b="0" baseline="0" dirty="0" smtClean="0">
                <a:solidFill>
                  <a:schemeClr val="tx1"/>
                </a:solidFill>
              </a:rPr>
              <a:t>Se evt. </a:t>
            </a:r>
            <a:r>
              <a:rPr lang="da-DK" b="0" baseline="0" dirty="0" err="1" smtClean="0">
                <a:solidFill>
                  <a:schemeClr val="tx1"/>
                </a:solidFill>
              </a:rPr>
              <a:t>faktaark</a:t>
            </a:r>
            <a:r>
              <a:rPr lang="da-DK" b="0" baseline="0" dirty="0" smtClean="0">
                <a:solidFill>
                  <a:schemeClr val="tx1"/>
                </a:solidFill>
              </a:rPr>
              <a:t> om fordele ved aktiv transport – Sunde Børn bevæger Skolen-</a:t>
            </a:r>
            <a:r>
              <a:rPr lang="da-DK" b="0" baseline="0" dirty="0" err="1" smtClean="0">
                <a:solidFill>
                  <a:schemeClr val="tx1"/>
                </a:solidFill>
              </a:rPr>
              <a:t>faktaark</a:t>
            </a:r>
            <a:r>
              <a:rPr lang="da-DK" b="0" baseline="0" dirty="0" smtClean="0">
                <a:solidFill>
                  <a:schemeClr val="tx1"/>
                </a:solidFill>
              </a:rPr>
              <a:t>:  http://xn--sundebrnbevgerskolen-s0b40b.dk/inspiration-og-materialer/faktaark/</a:t>
            </a:r>
          </a:p>
          <a:p>
            <a:pPr marL="171450" indent="-171450">
              <a:buFontTx/>
              <a:buChar char="-"/>
            </a:pPr>
            <a:endParaRPr lang="da-DK" b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EFCAF-E2AB-4D06-B80C-70D6B5309F8D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9988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a-DK" baseline="0" dirty="0" smtClean="0"/>
              <a:t>Dansk Skoleidræt, </a:t>
            </a:r>
            <a:r>
              <a:rPr lang="da-DK" baseline="0" dirty="0" err="1" smtClean="0"/>
              <a:t>TrygFonden</a:t>
            </a:r>
            <a:r>
              <a:rPr lang="da-DK" baseline="0" dirty="0" smtClean="0"/>
              <a:t> og Rådet for Sikker Trafik  står bag </a:t>
            </a:r>
            <a:r>
              <a:rPr lang="da-DK" baseline="0" dirty="0" err="1" smtClean="0"/>
              <a:t>Gåbus</a:t>
            </a:r>
            <a:r>
              <a:rPr lang="da-DK" baseline="0" dirty="0" smtClean="0"/>
              <a:t> som garanter for et sikkert koncept med høj kvalitet.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/>
              <a:t>Chaufførerne udvælges målrettet af skolens tovholder(e) og uddannes på et chaufførkursus udarbejdet af Dansk Skoleidræt og Rådet for Sikker Trafik.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/>
              <a:t>Der er tilknyttet to kontaktpersoner til skolens </a:t>
            </a:r>
            <a:r>
              <a:rPr lang="da-DK" baseline="0" dirty="0" err="1" smtClean="0"/>
              <a:t>Gåbus</a:t>
            </a:r>
            <a:r>
              <a:rPr lang="da-DK" baseline="0" dirty="0" smtClean="0"/>
              <a:t> – det kan både være skolens personale og/eller forældre.</a:t>
            </a:r>
            <a:endParaRPr lang="da-DK" baseline="0" dirty="0"/>
          </a:p>
          <a:p>
            <a:pPr marL="171450" indent="-171450">
              <a:buFontTx/>
              <a:buChar char="-"/>
            </a:pPr>
            <a:r>
              <a:rPr lang="da-DK" b="1" baseline="0" dirty="0" smtClean="0"/>
              <a:t>Trafiksikkerhed:</a:t>
            </a:r>
            <a:r>
              <a:rPr lang="da-DK" baseline="0" dirty="0" smtClean="0"/>
              <a:t> Både chauffører og passagerer er synlige i trafikken. De bærer EU-godkendte trafikveste og chaufførjakker, der lyser godt op.</a:t>
            </a:r>
            <a:endParaRPr lang="da-DK" b="1" baseline="0" dirty="0" smtClean="0"/>
          </a:p>
          <a:p>
            <a:pPr marL="171450" indent="-171450">
              <a:buFontTx/>
              <a:buChar char="-"/>
            </a:pPr>
            <a:r>
              <a:rPr lang="da-DK" b="1" baseline="0" dirty="0" smtClean="0"/>
              <a:t>Kommunikationsværktøj:</a:t>
            </a:r>
            <a:r>
              <a:rPr lang="da-DK" b="0" baseline="0" dirty="0" smtClean="0"/>
              <a:t> Godt overblik for alle interessenter (tovholder, chauffører og forældre) og push-beskeder direkte til forældrene via </a:t>
            </a:r>
            <a:r>
              <a:rPr lang="da-DK" b="0" baseline="0" dirty="0" err="1" smtClean="0"/>
              <a:t>Gåbus-app´en</a:t>
            </a:r>
            <a:r>
              <a:rPr lang="da-DK" b="0" baseline="0" dirty="0" smtClean="0"/>
              <a:t>.</a:t>
            </a:r>
          </a:p>
          <a:p>
            <a:pPr marL="171450" indent="-171450">
              <a:buFontTx/>
              <a:buChar char="-"/>
            </a:pPr>
            <a:endParaRPr lang="da-DK" b="1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EFCAF-E2AB-4D06-B80C-70D6B5309F8D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456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 smtClean="0"/>
              <a:t>Tilmelding:</a:t>
            </a:r>
            <a:r>
              <a:rPr lang="da-DK" b="0" dirty="0" smtClean="0"/>
              <a:t> Når</a:t>
            </a:r>
            <a:r>
              <a:rPr lang="da-DK" b="0" baseline="0" dirty="0" smtClean="0"/>
              <a:t> </a:t>
            </a:r>
            <a:r>
              <a:rPr lang="da-DK" b="0" baseline="0" dirty="0" err="1" smtClean="0"/>
              <a:t>Gåbus</a:t>
            </a:r>
            <a:r>
              <a:rPr lang="da-DK" b="0" baseline="0" dirty="0" smtClean="0"/>
              <a:t> er igangsat på skolen, kan forældre tilmelde deres barn via app.gåbus.dk. </a:t>
            </a:r>
            <a:r>
              <a:rPr lang="da-DK" b="0" baseline="0" dirty="0" err="1" smtClean="0"/>
              <a:t>Gåbus</a:t>
            </a:r>
            <a:r>
              <a:rPr lang="da-DK" b="0" baseline="0" dirty="0" smtClean="0"/>
              <a:t> kan også downloades som app til smartphones i diverse app-stores.</a:t>
            </a:r>
          </a:p>
          <a:p>
            <a:endParaRPr lang="da-DK" b="0" baseline="0" dirty="0" smtClean="0"/>
          </a:p>
          <a:p>
            <a:r>
              <a:rPr lang="da-DK" b="1" baseline="0" dirty="0" smtClean="0"/>
              <a:t>OBS: </a:t>
            </a:r>
            <a:r>
              <a:rPr lang="da-DK" b="0" baseline="0" dirty="0" smtClean="0"/>
              <a:t>Med fordel kan det vises direkte på mødet, hvis I som skole har været på Superbrugerkursus og er oprettet – så forældre kan se rute(r), stoppesteder, chaufførplan og tilmelding.</a:t>
            </a:r>
            <a:endParaRPr lang="da-DK" b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EFCAF-E2AB-4D06-B80C-70D6B5309F8D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4404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a-DK" dirty="0" smtClean="0"/>
              <a:t>Tryk</a:t>
            </a:r>
            <a:r>
              <a:rPr lang="da-DK" baseline="0" dirty="0" smtClean="0"/>
              <a:t> på linket for at gå til </a:t>
            </a:r>
            <a:r>
              <a:rPr lang="da-DK" baseline="0" dirty="0" err="1" smtClean="0"/>
              <a:t>Gåbus</a:t>
            </a:r>
            <a:r>
              <a:rPr lang="da-DK" baseline="0" dirty="0" smtClean="0"/>
              <a:t>´ hjemmeside.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/>
              <a:t>Her kan I læse meget mere om </a:t>
            </a:r>
            <a:r>
              <a:rPr lang="da-DK" baseline="0" dirty="0" err="1" smtClean="0"/>
              <a:t>Gåbus</a:t>
            </a:r>
            <a:r>
              <a:rPr lang="da-DK" baseline="0" dirty="0" smtClean="0"/>
              <a:t> + finde materialer.</a:t>
            </a:r>
          </a:p>
          <a:p>
            <a:pPr marL="171450" indent="-171450">
              <a:buFontTx/>
              <a:buChar char="-"/>
            </a:pPr>
            <a:endParaRPr lang="da-DK" baseline="0" dirty="0" smtClean="0"/>
          </a:p>
          <a:p>
            <a:pPr marL="171450" indent="-171450">
              <a:buFontTx/>
              <a:buChar char="-"/>
            </a:pPr>
            <a:r>
              <a:rPr lang="da-DK" dirty="0" smtClean="0"/>
              <a:t>Her kan du/I også kontakte </a:t>
            </a:r>
            <a:r>
              <a:rPr lang="da-DK" dirty="0" err="1" smtClean="0"/>
              <a:t>Gåbus</a:t>
            </a:r>
            <a:r>
              <a:rPr lang="da-DK" dirty="0" smtClean="0"/>
              <a:t>, hvis I har yderligere spørgsmål.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EFCAF-E2AB-4D06-B80C-70D6B5309F8D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4273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6277" y="-26278"/>
            <a:ext cx="9319172" cy="6989379"/>
          </a:xfrm>
          <a:prstGeom prst="rect">
            <a:avLst/>
          </a:prstGeom>
          <a:solidFill>
            <a:srgbClr val="62BB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lede 1" descr="Gåbus_logo_Logo med SBB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38" y="385381"/>
            <a:ext cx="4609364" cy="4081517"/>
          </a:xfrm>
          <a:prstGeom prst="rect">
            <a:avLst/>
          </a:prstGeom>
        </p:spPr>
      </p:pic>
      <p:pic>
        <p:nvPicPr>
          <p:cNvPr id="9" name="Billed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542" y="101961"/>
            <a:ext cx="2558428" cy="2240892"/>
          </a:xfrm>
          <a:prstGeom prst="rect">
            <a:avLst/>
          </a:prstGeom>
        </p:spPr>
      </p:pic>
      <p:pic>
        <p:nvPicPr>
          <p:cNvPr id="10" name="Picture 7" descr="TrygFonden_logo_.ai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06" y="6250710"/>
            <a:ext cx="1656948" cy="312918"/>
          </a:xfrm>
          <a:prstGeom prst="rect">
            <a:avLst/>
          </a:prstGeom>
        </p:spPr>
      </p:pic>
      <p:pic>
        <p:nvPicPr>
          <p:cNvPr id="11" name="Picture 8" descr="Danskskoleidræt_logo_cmyk_.ai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060" y="5974592"/>
            <a:ext cx="1539228" cy="60655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46150" y="4446588"/>
            <a:ext cx="7261225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36877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pic>
        <p:nvPicPr>
          <p:cNvPr id="4" name="Billede 9" descr="fsfarv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95" y="5329078"/>
            <a:ext cx="2156590" cy="1888929"/>
          </a:xfrm>
          <a:prstGeom prst="rect">
            <a:avLst/>
          </a:prstGeom>
        </p:spPr>
      </p:pic>
      <p:pic>
        <p:nvPicPr>
          <p:cNvPr id="5" name="Picture 7" descr="TrygFonden_logo_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59" y="6443424"/>
            <a:ext cx="870946" cy="164480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60" y="6400949"/>
            <a:ext cx="692358" cy="201356"/>
          </a:xfrm>
          <a:prstGeom prst="rect">
            <a:avLst/>
          </a:prstGeom>
        </p:spPr>
      </p:pic>
      <p:pic>
        <p:nvPicPr>
          <p:cNvPr id="7" name="Billede 7" descr="Gåbus_logo_Logo med SBBS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482" y="264254"/>
            <a:ext cx="1094828" cy="96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03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946150" y="1404938"/>
            <a:ext cx="3549650" cy="451167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404938"/>
            <a:ext cx="3559175" cy="451167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pic>
        <p:nvPicPr>
          <p:cNvPr id="5" name="Billede 9" descr="fsfarv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95" y="5329078"/>
            <a:ext cx="2156590" cy="1888929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60" y="6400949"/>
            <a:ext cx="692358" cy="201356"/>
          </a:xfrm>
          <a:prstGeom prst="rect">
            <a:avLst/>
          </a:prstGeom>
        </p:spPr>
      </p:pic>
      <p:pic>
        <p:nvPicPr>
          <p:cNvPr id="9" name="Picture 7" descr="TrygFonden_logo_.ai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59" y="6443424"/>
            <a:ext cx="870946" cy="164480"/>
          </a:xfrm>
          <a:prstGeom prst="rect">
            <a:avLst/>
          </a:prstGeom>
        </p:spPr>
      </p:pic>
      <p:pic>
        <p:nvPicPr>
          <p:cNvPr id="8" name="Billede 7" descr="Gåbus_logo_Logo med SBBS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482" y="264254"/>
            <a:ext cx="1094828" cy="96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52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err="1" smtClean="0"/>
              <a:t>Klik</a:t>
            </a:r>
            <a:r>
              <a:rPr lang="en-US" dirty="0" smtClean="0"/>
              <a:t> for at </a:t>
            </a:r>
            <a:r>
              <a:rPr lang="en-US" dirty="0" err="1" smtClean="0"/>
              <a:t>indsætte</a:t>
            </a:r>
            <a:r>
              <a:rPr lang="en-US" dirty="0" smtClean="0"/>
              <a:t> </a:t>
            </a:r>
            <a:r>
              <a:rPr lang="en-US" dirty="0" err="1" smtClean="0"/>
              <a:t>billede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211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946150" y="324068"/>
            <a:ext cx="6962886" cy="900879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46150" y="1404938"/>
            <a:ext cx="7261225" cy="451167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60492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i="0" kern="1200" cap="none">
          <a:solidFill>
            <a:schemeClr val="tx1"/>
          </a:solidFill>
          <a:latin typeface="Helvetica Neue"/>
          <a:ea typeface="+mj-ea"/>
          <a:cs typeface="Helvetica Neu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200" b="0" i="0" kern="1200">
          <a:solidFill>
            <a:schemeClr val="tx1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200" b="0" i="0" kern="1200">
          <a:solidFill>
            <a:schemeClr val="tx1"/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b="0" i="0" kern="1200">
          <a:solidFill>
            <a:schemeClr val="tx1"/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b="0" i="0" kern="1200">
          <a:solidFill>
            <a:schemeClr val="tx1"/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b="0" i="0" kern="1200">
          <a:solidFill>
            <a:schemeClr val="tx1"/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pjtTfX1zXs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skoleidraet.dk/gaabus/kontakt/" TargetMode="External"/><Relationship Id="rId4" Type="http://schemas.openxmlformats.org/officeDocument/2006/relationships/hyperlink" Target="http://www.g&#229;bus.dk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png"/><Relationship Id="rId3" Type="http://schemas.openxmlformats.org/officeDocument/2006/relationships/hyperlink" Target="http://g&#229;bus.dk/fakta-om-gaabus/" TargetMode="Externa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hyperlink" Target="https://www.youtube.com/watch?v=mo8wBgMY6Bc&amp;feature=youtu.be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hyperlink" Target="http://www.google.dk/url?sa=i&amp;rct=j&amp;q=&amp;esrc=s&amp;source=images&amp;cd=&amp;cad=rja&amp;uact=8&amp;ved=0CAcQjRxqFQoTCPfe0fP6yscCFcWEcgodnosI_A&amp;url=http://designmanualen.aalborg.dk/grundelementer/logo?sort%3Dname&amp;ei=NebfVbfwGMWJygOel6LgDw&amp;psig=AFQjCNFQpBktPuzSIuhCnaa3chaXMqTsZg&amp;ust=1440823219900255" TargetMode="External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lMG6Jy2O8Q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g&#229;bus.dk/Account/Logi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sikker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social start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dagen</a:t>
            </a:r>
            <a:endParaRPr lang="en-US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ktangel 2">
            <a:hlinkClick r:id="rId3"/>
          </p:cNvPr>
          <p:cNvSpPr/>
          <p:nvPr/>
        </p:nvSpPr>
        <p:spPr>
          <a:xfrm>
            <a:off x="2858530" y="502508"/>
            <a:ext cx="4300151" cy="3731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 smtClean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8572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Hvor finder jeg yderligere information?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50" y="990061"/>
            <a:ext cx="5784175" cy="4575469"/>
          </a:xfrm>
          <a:prstGeom prst="rect">
            <a:avLst/>
          </a:prstGeom>
        </p:spPr>
      </p:pic>
      <p:sp>
        <p:nvSpPr>
          <p:cNvPr id="6" name="Tekstboks 4"/>
          <p:cNvSpPr txBox="1"/>
          <p:nvPr/>
        </p:nvSpPr>
        <p:spPr>
          <a:xfrm rot="20974906">
            <a:off x="1134345" y="5231367"/>
            <a:ext cx="1969408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a-DK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www.gåbus.dk</a:t>
            </a:r>
            <a:endParaRPr lang="da-DK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946150" y="5948039"/>
            <a:ext cx="5206075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Kontakt</a:t>
            </a: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projektlederne -  </a:t>
            </a:r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tryk her </a:t>
            </a:r>
            <a:endParaRPr lang="da-DK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66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150" y="324068"/>
            <a:ext cx="6962886" cy="637601"/>
          </a:xfrm>
        </p:spPr>
        <p:txBody>
          <a:bodyPr>
            <a:normAutofit/>
          </a:bodyPr>
          <a:lstStyle/>
          <a:p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Gåbus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tal</a:t>
            </a:r>
            <a:endParaRPr lang="en-US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152" y="1176563"/>
            <a:ext cx="7261225" cy="45116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Gåbus</a:t>
            </a: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koster ikke noget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54 igangsatte </a:t>
            </a:r>
            <a:r>
              <a:rPr lang="da-D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Gåbusskoler</a:t>
            </a: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 Danmark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Lige nu er der 400 passagerer og 450 chauffører med i </a:t>
            </a:r>
            <a:r>
              <a:rPr lang="da-D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Gåbus</a:t>
            </a: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iden 2012 har ca. 2100 passagerer og 2200 chauffører i alt deltaget.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Små og store ben har tilsammen gået mere end 58.000 kilometer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Vil du vide mere? </a:t>
            </a:r>
            <a:r>
              <a:rPr lang="da-DK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www.gåbus.dk</a:t>
            </a:r>
            <a:endParaRPr lang="da-DK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a-DK" sz="1600" b="1" dirty="0"/>
          </a:p>
          <a:p>
            <a:endParaRPr lang="da-DK" sz="1600" b="1" dirty="0"/>
          </a:p>
          <a:p>
            <a:endParaRPr lang="da-DK" sz="1600" b="1" dirty="0"/>
          </a:p>
          <a:p>
            <a:endParaRPr lang="da-DK" sz="1600" b="1" dirty="0"/>
          </a:p>
          <a:p>
            <a:endParaRPr lang="da-DK" sz="1600" b="1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834" y="6248278"/>
            <a:ext cx="1094786" cy="44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illede 3">
            <a:hlinkClick r:id="rId5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150" y="3774751"/>
            <a:ext cx="3051047" cy="2360995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4615" y="6135749"/>
            <a:ext cx="1174803" cy="669925"/>
          </a:xfrm>
          <a:prstGeom prst="rect">
            <a:avLst/>
          </a:prstGeom>
        </p:spPr>
      </p:pic>
      <p:pic>
        <p:nvPicPr>
          <p:cNvPr id="10" name="Picture 8" descr="http://www.aarhus.dk/sitecore/content/Subsites/AarhusKommunesdesignguide/Home/Grundelementer/~/media/Subsites/AAK-Designguide/Billeder-og-grafik/438-x-Y/logo43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578" y="4233625"/>
            <a:ext cx="1011705" cy="51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designmanualen.aalborg.dk/media/768036/Samlet-logo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633" y="3456120"/>
            <a:ext cx="1187597" cy="3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045" y="5427965"/>
            <a:ext cx="892769" cy="471309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28910" y="3432400"/>
            <a:ext cx="1471741" cy="547019"/>
          </a:xfrm>
          <a:prstGeom prst="rect">
            <a:avLst/>
          </a:prstGeom>
        </p:spPr>
      </p:pic>
      <p:pic>
        <p:nvPicPr>
          <p:cNvPr id="12" name="Picture 2" descr="Image result for aabenraa kommun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071" y="4194313"/>
            <a:ext cx="1587929" cy="79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slagelse kommun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910" y="5106143"/>
            <a:ext cx="793131" cy="79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0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boks 2"/>
          <p:cNvSpPr txBox="1">
            <a:spLocks noGrp="1"/>
          </p:cNvSpPr>
          <p:nvPr>
            <p:ph idx="1"/>
          </p:nvPr>
        </p:nvSpPr>
        <p:spPr>
          <a:xfrm>
            <a:off x="946153" y="1457532"/>
            <a:ext cx="5907494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Opstartspakke (10 chaufførjakker/12 veste og 6 skilte)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Afholdelse af Superbruger- og Chaufførkursus</a:t>
            </a: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Kursusmateriale til videre uddannelse af </a:t>
            </a: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chauffører</a:t>
            </a: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Belønningsdag med gratis deltagelse for chauffører</a:t>
            </a: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Skolemateriale, udstyr og </a:t>
            </a: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merchandise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Løbende support</a:t>
            </a: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IT-support </a:t>
            </a: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i tilfælde af </a:t>
            </a: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tekniske problemer</a:t>
            </a: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Gåbus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leverer kvit og frit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736" y="1457532"/>
            <a:ext cx="2022498" cy="394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9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Gåbus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i billeder på 3 minutter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ladsholder til indhold 3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2" y="1488243"/>
            <a:ext cx="7261225" cy="4345064"/>
          </a:xfrm>
        </p:spPr>
      </p:pic>
      <p:sp>
        <p:nvSpPr>
          <p:cNvPr id="3" name="Tekstfelt 2"/>
          <p:cNvSpPr txBox="1"/>
          <p:nvPr/>
        </p:nvSpPr>
        <p:spPr>
          <a:xfrm>
            <a:off x="5834743" y="5982789"/>
            <a:ext cx="1785257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Klik på billedet - se video</a:t>
            </a:r>
          </a:p>
        </p:txBody>
      </p:sp>
    </p:spTree>
    <p:extLst>
      <p:ext uri="{BB962C8B-B14F-4D97-AF65-F5344CB8AC3E}">
        <p14:creationId xmlns:p14="http://schemas.microsoft.com/office/powerpoint/2010/main" val="187939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Hvem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med i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Gåbus?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152" y="1611371"/>
            <a:ext cx="7261225" cy="4511675"/>
          </a:xfrm>
        </p:spPr>
        <p:txBody>
          <a:bodyPr/>
          <a:lstStyle/>
          <a:p>
            <a:pPr fontAlgn="base">
              <a:buFont typeface="Wingdings" panose="05000000000000000000" pitchFamily="2" charset="2"/>
              <a:buChar char="§"/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Chauffører:  6. – 9. klasse​  </a:t>
            </a:r>
          </a:p>
          <a:p>
            <a:pPr marL="0" indent="0" fontAlgn="base">
              <a:buNone/>
            </a:pPr>
            <a:r>
              <a:rPr lang="da-DK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a-DK" sz="1600" i="1" dirty="0">
                <a:latin typeface="Arial" panose="020B0604020202020204" pitchFamily="34" charset="0"/>
                <a:cs typeface="Arial" panose="020B0604020202020204" pitchFamily="34" charset="0"/>
              </a:rPr>
              <a:t>Anbefales: Stor cyklistprøve/vurderet egnet</a:t>
            </a: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0" indent="0" fontAlgn="base">
              <a:buNone/>
            </a:pPr>
            <a:endParaRPr lang="da-D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Font typeface="Wingdings" panose="05000000000000000000" pitchFamily="2" charset="2"/>
              <a:buChar char="§"/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Passagerer:  0. – 3. klasse​</a:t>
            </a:r>
          </a:p>
          <a:p>
            <a:pPr marL="0" indent="0" fontAlgn="base">
              <a:buNone/>
            </a:pPr>
            <a:r>
              <a:rPr lang="da-DK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a-DK" sz="1600" i="1" dirty="0">
                <a:latin typeface="Arial" panose="020B0604020202020204" pitchFamily="34" charset="0"/>
                <a:cs typeface="Arial" panose="020B0604020202020204" pitchFamily="34" charset="0"/>
              </a:rPr>
              <a:t>Anbefales: </a:t>
            </a:r>
            <a:r>
              <a:rPr lang="da-DK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Gåprøve</a:t>
            </a:r>
            <a:r>
              <a:rPr lang="da-DK" sz="1600" i="1" dirty="0">
                <a:latin typeface="Arial" panose="020B0604020202020204" pitchFamily="34" charset="0"/>
                <a:cs typeface="Arial" panose="020B0604020202020204" pitchFamily="34" charset="0"/>
              </a:rPr>
              <a:t>/vurderet egnet</a:t>
            </a: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>
              <a:buFont typeface="Wingdings" panose="05000000000000000000" pitchFamily="2" charset="2"/>
              <a:buChar char="§"/>
            </a:pP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None/>
            </a:pPr>
            <a:endParaRPr lang="da-DK" sz="1400" dirty="0"/>
          </a:p>
          <a:p>
            <a:endParaRPr lang="en-US" dirty="0"/>
          </a:p>
        </p:txBody>
      </p:sp>
      <p:pic>
        <p:nvPicPr>
          <p:cNvPr id="4" name="Picture 2" descr="http://www.gåogcyklebusser.dk/sites/default/files/images/Kickoff%20Skanderborg%20marts%202013%20007%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053" y="1605661"/>
            <a:ext cx="1884985" cy="270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539" y="3575013"/>
            <a:ext cx="2565779" cy="218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9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Hvor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mange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kan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være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med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Gåbus?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151" y="1326563"/>
            <a:ext cx="7261225" cy="4511675"/>
          </a:xfrm>
        </p:spPr>
        <p:txBody>
          <a:bodyPr>
            <a:normAutofit/>
          </a:bodyPr>
          <a:lstStyle/>
          <a:p>
            <a:pPr fontAlgn="base">
              <a:buFont typeface="Wingdings" panose="05000000000000000000" pitchFamily="2" charset="2"/>
              <a:buChar char="§"/>
            </a:pP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chauffører pr. bus – en foran og en bagved </a:t>
            </a: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Font typeface="Wingdings" panose="05000000000000000000" pitchFamily="2" charset="2"/>
              <a:buChar char="§"/>
            </a:pP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passagerer </a:t>
            </a: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pr. </a:t>
            </a:r>
            <a:r>
              <a:rPr lang="da-D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Gåbus</a:t>
            </a: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– alt efter lokale </a:t>
            </a: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forhold</a:t>
            </a:r>
            <a:b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Font typeface="Wingdings" panose="05000000000000000000" pitchFamily="2" charset="2"/>
              <a:buChar char="§"/>
            </a:pP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 kan etablere flere </a:t>
            </a:r>
            <a:r>
              <a:rPr lang="da-D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Gåbusser</a:t>
            </a: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/ruter på skolen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680" y="2884494"/>
            <a:ext cx="4879254" cy="336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4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Hvorfor en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Gåbus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kstboks 3"/>
          <p:cNvSpPr txBox="1">
            <a:spLocks noGrp="1"/>
          </p:cNvSpPr>
          <p:nvPr>
            <p:ph idx="1"/>
          </p:nvPr>
        </p:nvSpPr>
        <p:spPr>
          <a:xfrm>
            <a:off x="946152" y="1404938"/>
            <a:ext cx="39735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Sikkert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Trafik </a:t>
            </a:r>
            <a:r>
              <a:rPr lang="da-DK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omkring skolen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Fællesskab </a:t>
            </a:r>
            <a:r>
              <a:rPr lang="da-DK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trivsel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Skoleklar</a:t>
            </a:r>
            <a:endParaRPr lang="da-DK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 </a:t>
            </a:r>
            <a:r>
              <a:rPr lang="da-DK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en presset morgenstund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Sundt</a:t>
            </a:r>
            <a:endParaRPr lang="da-DK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941" y="3601430"/>
            <a:ext cx="4343400" cy="299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6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Gåbus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sikkerhed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kommer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først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46150" y="1224947"/>
            <a:ext cx="6962886" cy="4511675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Dansk </a:t>
            </a: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Skoleidræt, </a:t>
            </a:r>
            <a:r>
              <a:rPr lang="da-DK" sz="1600" dirty="0" err="1">
                <a:latin typeface="Arial" panose="020B0604020202020204" pitchFamily="34" charset="0"/>
                <a:cs typeface="Arial" panose="020B0604020202020204" pitchFamily="34" charset="0"/>
              </a:rPr>
              <a:t>TrygFonden</a:t>
            </a: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 og Rådet for Sikker </a:t>
            </a: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Trafik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Uddannede og egnede chauffører</a:t>
            </a: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Kontaktpersoner – skole og måske forældre</a:t>
            </a: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Trafiksikkert udstyr </a:t>
            </a: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og </a:t>
            </a: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kommunikationsværktøj</a:t>
            </a:r>
          </a:p>
          <a:p>
            <a:pPr marL="0" indent="0">
              <a:buNone/>
            </a:pPr>
            <a:endParaRPr lang="da-DK" sz="1400" dirty="0"/>
          </a:p>
          <a:p>
            <a:pPr marL="0" indent="0">
              <a:buNone/>
            </a:pPr>
            <a:endParaRPr lang="da-DK" sz="1600" b="1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" y="3126659"/>
            <a:ext cx="4190047" cy="289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Hvordan tilmelder jeg mit barn?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pic>
        <p:nvPicPr>
          <p:cNvPr id="7" name="Pladsholder til indhold 6">
            <a:hlinkClick r:id="rId3"/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946150" y="1685685"/>
            <a:ext cx="5264857" cy="4366772"/>
          </a:xfrm>
          <a:prstGeom prst="rect">
            <a:avLst/>
          </a:prstGeom>
        </p:spPr>
      </p:pic>
      <p:sp>
        <p:nvSpPr>
          <p:cNvPr id="5" name="Tekstboks 4"/>
          <p:cNvSpPr txBox="1"/>
          <p:nvPr/>
        </p:nvSpPr>
        <p:spPr>
          <a:xfrm>
            <a:off x="946150" y="1224947"/>
            <a:ext cx="3603172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a-DK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App.gåbus.dk</a:t>
            </a:r>
            <a:r>
              <a:rPr lang="da-D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Tryk på ”Log ind”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787" y="1685685"/>
            <a:ext cx="1711691" cy="333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3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GaaBus_Skabelo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B305A"/>
      </a:accent1>
      <a:accent2>
        <a:srgbClr val="62BB46"/>
      </a:accent2>
      <a:accent3>
        <a:srgbClr val="000000"/>
      </a:accent3>
      <a:accent4>
        <a:srgbClr val="DA3E72"/>
      </a:accent4>
      <a:accent5>
        <a:srgbClr val="F9C737"/>
      </a:accent5>
      <a:accent6>
        <a:srgbClr val="63A0C2"/>
      </a:accent6>
      <a:hlink>
        <a:srgbClr val="E3837D"/>
      </a:hlink>
      <a:folHlink>
        <a:srgbClr val="C3BB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400" dirty="0" err="1" smtClean="0">
            <a:latin typeface="Helvetica Neue"/>
            <a:cs typeface="Helvetica Neue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lIns="0" rtlCol="0">
        <a:spAutoFit/>
      </a:bodyPr>
      <a:lstStyle>
        <a:defPPr>
          <a:defRPr sz="1200" dirty="0" err="1" smtClean="0">
            <a:latin typeface="Helvetica Neue"/>
            <a:cs typeface="Helvetica Neue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Ppt_GaaBus_Skabelon</Template>
  <TotalTime>851</TotalTime>
  <Words>768</Words>
  <Application>Microsoft Office PowerPoint</Application>
  <PresentationFormat>Skærmshow (4:3)</PresentationFormat>
  <Paragraphs>91</Paragraphs>
  <Slides>10</Slides>
  <Notes>9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5" baseType="lpstr">
      <vt:lpstr>Arial</vt:lpstr>
      <vt:lpstr>Calibri</vt:lpstr>
      <vt:lpstr>Helvetica Neue</vt:lpstr>
      <vt:lpstr>Wingdings</vt:lpstr>
      <vt:lpstr>Ppt_GaaBus_Skabelon</vt:lpstr>
      <vt:lpstr>En sikker, sund og social start på dagen</vt:lpstr>
      <vt:lpstr>Gåbus i tal</vt:lpstr>
      <vt:lpstr>Gåbus leverer kvit og frit</vt:lpstr>
      <vt:lpstr>Gåbus i billeder på 3 minutter</vt:lpstr>
      <vt:lpstr>Hvem er med i en Gåbus?</vt:lpstr>
      <vt:lpstr>Hvor mange kan være med i en Gåbus?</vt:lpstr>
      <vt:lpstr>Hvorfor en Gåbus?</vt:lpstr>
      <vt:lpstr>Gåbus – sikkerhed kommer først</vt:lpstr>
      <vt:lpstr>Hvordan tilmelder jeg mit barn? </vt:lpstr>
      <vt:lpstr>Hvor finder jeg yderligere information?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sikker, sund og social start på dagen</dc:title>
  <dc:creator>kh@skoleidraet.dk</dc:creator>
  <cp:lastModifiedBy>Kim Henriksen</cp:lastModifiedBy>
  <cp:revision>72</cp:revision>
  <dcterms:created xsi:type="dcterms:W3CDTF">2015-06-23T13:29:59Z</dcterms:created>
  <dcterms:modified xsi:type="dcterms:W3CDTF">2018-05-30T11:39:06Z</dcterms:modified>
</cp:coreProperties>
</file>